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3" r:id="rId8"/>
    <p:sldId id="262" r:id="rId9"/>
    <p:sldId id="264" r:id="rId10"/>
    <p:sldId id="265" r:id="rId11"/>
    <p:sldId id="266" r:id="rId12"/>
    <p:sldId id="271" r:id="rId13"/>
    <p:sldId id="272" r:id="rId14"/>
    <p:sldId id="273" r:id="rId15"/>
    <p:sldId id="274" r:id="rId16"/>
    <p:sldId id="275" r:id="rId17"/>
    <p:sldId id="276" r:id="rId18"/>
    <p:sldId id="277" r:id="rId19"/>
    <p:sldId id="278" r:id="rId20"/>
    <p:sldId id="279" r:id="rId21"/>
    <p:sldId id="280" r:id="rId22"/>
    <p:sldId id="267" r:id="rId23"/>
    <p:sldId id="268" r:id="rId24"/>
    <p:sldId id="270" r:id="rId25"/>
    <p:sldId id="281" r:id="rId26"/>
    <p:sldId id="282" r:id="rId27"/>
    <p:sldId id="283" r:id="rId28"/>
    <p:sldId id="284" r:id="rId29"/>
    <p:sldId id="285" r:id="rId30"/>
    <p:sldId id="286" r:id="rId31"/>
    <p:sldId id="287" r:id="rId32"/>
    <p:sldId id="289" r:id="rId33"/>
    <p:sldId id="288" r:id="rId34"/>
    <p:sldId id="290" r:id="rId35"/>
    <p:sldId id="29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D46803F-C017-45CE-A3B2-2488893F56E9}" type="datetimeFigureOut">
              <a:rPr lang="en-IN" smtClean="0"/>
              <a:t>10-09-2022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926EF1D-670F-4C8E-ADBE-CA4258389DDF}"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D46803F-C017-45CE-A3B2-2488893F56E9}" type="datetimeFigureOut">
              <a:rPr lang="en-IN" smtClean="0"/>
              <a:t>10-09-2022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926EF1D-670F-4C8E-ADBE-CA4258389DDF}"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D46803F-C017-45CE-A3B2-2488893F56E9}" type="datetimeFigureOut">
              <a:rPr lang="en-IN" smtClean="0"/>
              <a:t>10-09-2022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926EF1D-670F-4C8E-ADBE-CA4258389DDF}"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D46803F-C017-45CE-A3B2-2488893F56E9}" type="datetimeFigureOut">
              <a:rPr lang="en-IN" smtClean="0"/>
              <a:t>10-09-2022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926EF1D-670F-4C8E-ADBE-CA4258389DDF}"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D46803F-C017-45CE-A3B2-2488893F56E9}" type="datetimeFigureOut">
              <a:rPr lang="en-IN" smtClean="0"/>
              <a:t>10-09-2022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926EF1D-670F-4C8E-ADBE-CA4258389DDF}"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D46803F-C017-45CE-A3B2-2488893F56E9}" type="datetimeFigureOut">
              <a:rPr lang="en-IN" smtClean="0"/>
              <a:t>10-09-2022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926EF1D-670F-4C8E-ADBE-CA4258389DDF}"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D46803F-C017-45CE-A3B2-2488893F56E9}" type="datetimeFigureOut">
              <a:rPr lang="en-IN" smtClean="0"/>
              <a:t>10-09-2022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926EF1D-670F-4C8E-ADBE-CA4258389DDF}"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D46803F-C017-45CE-A3B2-2488893F56E9}" type="datetimeFigureOut">
              <a:rPr lang="en-IN" smtClean="0"/>
              <a:t>10-09-2022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926EF1D-670F-4C8E-ADBE-CA4258389DDF}"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D46803F-C017-45CE-A3B2-2488893F56E9}" type="datetimeFigureOut">
              <a:rPr lang="en-IN" smtClean="0"/>
              <a:t>10-09-2022</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D926EF1D-670F-4C8E-ADBE-CA4258389DDF}"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D46803F-C017-45CE-A3B2-2488893F56E9}" type="datetimeFigureOut">
              <a:rPr lang="en-IN" smtClean="0"/>
              <a:t>10-09-2022</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926EF1D-670F-4C8E-ADBE-CA4258389DDF}"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46803F-C017-45CE-A3B2-2488893F56E9}" type="datetimeFigureOut">
              <a:rPr lang="en-IN" smtClean="0"/>
              <a:t>10-09-2022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926EF1D-670F-4C8E-ADBE-CA4258389DDF}"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D46803F-C017-45CE-A3B2-2488893F56E9}" type="datetimeFigureOut">
              <a:rPr lang="en-IN" smtClean="0"/>
              <a:t>10-09-2022</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926EF1D-670F-4C8E-ADBE-CA4258389DDF}"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0964" y="3823788"/>
            <a:ext cx="10890069" cy="2387600"/>
          </a:xfrm>
        </p:spPr>
        <p:txBody>
          <a:bodyPr>
            <a:normAutofit fontScale="90000"/>
          </a:bodyPr>
          <a:lstStyle/>
          <a:p>
            <a:pPr algn="ctr"/>
            <a:r>
              <a:rPr lang="en-US" sz="4900" dirty="0" smtClean="0">
                <a:solidFill>
                  <a:schemeClr val="tx2">
                    <a:lumMod val="75000"/>
                  </a:schemeClr>
                </a:solidFill>
                <a:latin typeface="Bahnschrift Light" panose="020B0502040204020203" pitchFamily="34" charset="0"/>
              </a:rPr>
              <a:t>RESUME CLASSIFICATION USING PYTHON</a:t>
            </a:r>
            <a:br>
              <a:rPr lang="en-US" sz="4900" dirty="0" smtClean="0">
                <a:solidFill>
                  <a:schemeClr val="tx2">
                    <a:lumMod val="75000"/>
                  </a:schemeClr>
                </a:solidFill>
                <a:latin typeface="Bahnschrift Light" panose="020B0502040204020203" pitchFamily="34" charset="0"/>
              </a:rPr>
            </a:br>
            <a:r>
              <a:rPr lang="en-US" sz="3600" dirty="0">
                <a:solidFill>
                  <a:schemeClr val="tx2">
                    <a:lumMod val="75000"/>
                  </a:schemeClr>
                </a:solidFill>
                <a:latin typeface="Bahnschrift Light" panose="020B0502040204020203" pitchFamily="34" charset="0"/>
              </a:rPr>
              <a:t/>
            </a:r>
            <a:br>
              <a:rPr lang="en-US" sz="3600" dirty="0">
                <a:solidFill>
                  <a:schemeClr val="tx2">
                    <a:lumMod val="75000"/>
                  </a:schemeClr>
                </a:solidFill>
                <a:latin typeface="Bahnschrift Light" panose="020B0502040204020203" pitchFamily="34" charset="0"/>
              </a:rPr>
            </a:br>
            <a:r>
              <a:rPr lang="en-US" sz="3600" dirty="0" smtClean="0">
                <a:solidFill>
                  <a:schemeClr val="tx2">
                    <a:lumMod val="75000"/>
                  </a:schemeClr>
                </a:solidFill>
                <a:latin typeface="Bahnschrift Light" panose="020B0502040204020203" pitchFamily="34" charset="0"/>
              </a:rPr>
              <a:t>PROJECT GUIDE: ADVAITH REDDY</a:t>
            </a:r>
            <a:br>
              <a:rPr lang="en-US" sz="3600" dirty="0" smtClean="0">
                <a:solidFill>
                  <a:schemeClr val="tx2">
                    <a:lumMod val="75000"/>
                  </a:schemeClr>
                </a:solidFill>
                <a:latin typeface="Bahnschrift Light" panose="020B0502040204020203" pitchFamily="34" charset="0"/>
              </a:rPr>
            </a:br>
            <a:r>
              <a:rPr lang="en-US" sz="3600" dirty="0" smtClean="0">
                <a:solidFill>
                  <a:schemeClr val="tx2">
                    <a:lumMod val="75000"/>
                  </a:schemeClr>
                </a:solidFill>
                <a:latin typeface="Bahnschrift Light" panose="020B0502040204020203" pitchFamily="34" charset="0"/>
              </a:rPr>
              <a:t>MENTOR: NATARAJAN SENGUTTUVAN</a:t>
            </a:r>
            <a:br>
              <a:rPr lang="en-US" sz="3600" dirty="0" smtClean="0">
                <a:solidFill>
                  <a:schemeClr val="tx2">
                    <a:lumMod val="75000"/>
                  </a:schemeClr>
                </a:solidFill>
                <a:latin typeface="Bahnschrift Light" panose="020B0502040204020203" pitchFamily="34" charset="0"/>
              </a:rPr>
            </a:br>
            <a:r>
              <a:rPr lang="en-US" sz="3600" dirty="0" smtClean="0">
                <a:solidFill>
                  <a:schemeClr val="tx2">
                    <a:lumMod val="75000"/>
                  </a:schemeClr>
                </a:solidFill>
                <a:latin typeface="Bahnschrift Light" panose="020B0502040204020203" pitchFamily="34" charset="0"/>
              </a:rPr>
              <a:t/>
            </a:r>
            <a:br>
              <a:rPr lang="en-US" sz="3600" dirty="0" smtClean="0">
                <a:solidFill>
                  <a:schemeClr val="tx2">
                    <a:lumMod val="75000"/>
                  </a:schemeClr>
                </a:solidFill>
                <a:latin typeface="Bahnschrift Light" panose="020B0502040204020203" pitchFamily="34" charset="0"/>
              </a:rPr>
            </a:br>
            <a:r>
              <a:rPr lang="en-US" sz="2700" dirty="0">
                <a:solidFill>
                  <a:schemeClr val="tx2">
                    <a:lumMod val="75000"/>
                  </a:schemeClr>
                </a:solidFill>
                <a:latin typeface="Bahnschrift" panose="020B0502040204020203" pitchFamily="34" charset="0"/>
              </a:rPr>
              <a:t>P-145 Group2</a:t>
            </a:r>
            <a:r>
              <a:rPr lang="en-US" sz="4800" dirty="0">
                <a:latin typeface="Bahnschrift" panose="020B0502040204020203" pitchFamily="34" charset="0"/>
              </a:rPr>
              <a:t/>
            </a:r>
            <a:br>
              <a:rPr lang="en-US" sz="4800" dirty="0">
                <a:latin typeface="Bahnschrift" panose="020B0502040204020203" pitchFamily="34" charset="0"/>
              </a:rPr>
            </a:br>
            <a:r>
              <a:rPr lang="en-US" sz="4900" dirty="0" smtClean="0"/>
              <a:t/>
            </a:r>
            <a:br>
              <a:rPr lang="en-US" sz="4900" dirty="0" smtClean="0"/>
            </a:br>
            <a:r>
              <a:rPr lang="en-US" dirty="0" smtClean="0"/>
              <a:t/>
            </a:r>
            <a:br>
              <a:rPr lang="en-US" dirty="0" smtClean="0"/>
            </a:br>
            <a:r>
              <a:rPr lang="en-US" dirty="0" smtClean="0"/>
              <a:t/>
            </a:r>
            <a:br>
              <a:rPr lang="en-US" dirty="0" smtClean="0"/>
            </a:br>
            <a:endParaRPr lang="en-IN" dirty="0"/>
          </a:p>
        </p:txBody>
      </p:sp>
      <p:sp>
        <p:nvSpPr>
          <p:cNvPr id="3" name="Subtitle 2"/>
          <p:cNvSpPr>
            <a:spLocks noGrp="1"/>
          </p:cNvSpPr>
          <p:nvPr>
            <p:ph type="subTitle" idx="1"/>
          </p:nvPr>
        </p:nvSpPr>
        <p:spPr>
          <a:xfrm>
            <a:off x="1523999" y="3275465"/>
            <a:ext cx="9144000" cy="2811825"/>
          </a:xfrm>
        </p:spPr>
        <p:txBody>
          <a:bodyPr>
            <a:normAutofit fontScale="85000" lnSpcReduction="20000"/>
          </a:bodyPr>
          <a:lstStyle/>
          <a:p>
            <a:pPr algn="ctr"/>
            <a:r>
              <a:rPr lang="en-IN" dirty="0" err="1" smtClean="0">
                <a:latin typeface="Bahnschrift" panose="020B0502040204020203" pitchFamily="34" charset="0"/>
              </a:rPr>
              <a:t>Afreen</a:t>
            </a:r>
            <a:r>
              <a:rPr lang="en-IN" dirty="0" smtClean="0">
                <a:latin typeface="Bahnschrift" panose="020B0502040204020203" pitchFamily="34" charset="0"/>
              </a:rPr>
              <a:t> </a:t>
            </a:r>
            <a:r>
              <a:rPr lang="en-IN" dirty="0" err="1" smtClean="0">
                <a:latin typeface="Bahnschrift" panose="020B0502040204020203" pitchFamily="34" charset="0"/>
              </a:rPr>
              <a:t>fatima</a:t>
            </a:r>
            <a:endParaRPr lang="en-IN" dirty="0" smtClean="0">
              <a:latin typeface="Bahnschrift" panose="020B0502040204020203" pitchFamily="34" charset="0"/>
            </a:endParaRPr>
          </a:p>
          <a:p>
            <a:pPr algn="ctr"/>
            <a:r>
              <a:rPr lang="en-IN" dirty="0" err="1" smtClean="0">
                <a:latin typeface="Bahnschrift" panose="020B0502040204020203" pitchFamily="34" charset="0"/>
              </a:rPr>
              <a:t>Akanksha</a:t>
            </a:r>
            <a:r>
              <a:rPr lang="en-IN" dirty="0" smtClean="0">
                <a:latin typeface="Bahnschrift" panose="020B0502040204020203" pitchFamily="34" charset="0"/>
              </a:rPr>
              <a:t> Pathak</a:t>
            </a:r>
          </a:p>
          <a:p>
            <a:pPr algn="ctr"/>
            <a:r>
              <a:rPr lang="en-IN" dirty="0">
                <a:latin typeface="Bahnschrift" panose="020B0502040204020203" pitchFamily="34" charset="0"/>
              </a:rPr>
              <a:t>Lakshmi </a:t>
            </a:r>
            <a:r>
              <a:rPr lang="en-IN" dirty="0" err="1">
                <a:latin typeface="Bahnschrift" panose="020B0502040204020203" pitchFamily="34" charset="0"/>
              </a:rPr>
              <a:t>supriya</a:t>
            </a:r>
            <a:r>
              <a:rPr lang="en-IN" dirty="0">
                <a:latin typeface="Bahnschrift" panose="020B0502040204020203" pitchFamily="34" charset="0"/>
              </a:rPr>
              <a:t> karri</a:t>
            </a:r>
          </a:p>
          <a:p>
            <a:pPr algn="ctr"/>
            <a:r>
              <a:rPr lang="en-IN" dirty="0" err="1" smtClean="0">
                <a:latin typeface="Bahnschrift" panose="020B0502040204020203" pitchFamily="34" charset="0"/>
              </a:rPr>
              <a:t>Yenuganti</a:t>
            </a:r>
            <a:r>
              <a:rPr lang="en-IN" dirty="0" smtClean="0">
                <a:latin typeface="Bahnschrift" panose="020B0502040204020203" pitchFamily="34" charset="0"/>
              </a:rPr>
              <a:t> </a:t>
            </a:r>
            <a:r>
              <a:rPr lang="en-IN" dirty="0" err="1" smtClean="0">
                <a:latin typeface="Bahnschrift" panose="020B0502040204020203" pitchFamily="34" charset="0"/>
              </a:rPr>
              <a:t>sai</a:t>
            </a:r>
            <a:r>
              <a:rPr lang="en-IN" dirty="0" smtClean="0">
                <a:latin typeface="Bahnschrift" panose="020B0502040204020203" pitchFamily="34" charset="0"/>
              </a:rPr>
              <a:t> </a:t>
            </a:r>
            <a:r>
              <a:rPr lang="en-IN" dirty="0" err="1" smtClean="0">
                <a:latin typeface="Bahnschrift" panose="020B0502040204020203" pitchFamily="34" charset="0"/>
              </a:rPr>
              <a:t>pranay</a:t>
            </a:r>
            <a:r>
              <a:rPr lang="en-IN" dirty="0" smtClean="0">
                <a:latin typeface="Bahnschrift" panose="020B0502040204020203" pitchFamily="34" charset="0"/>
              </a:rPr>
              <a:t> </a:t>
            </a:r>
            <a:r>
              <a:rPr lang="en-IN" dirty="0" err="1" smtClean="0">
                <a:latin typeface="Bahnschrift" panose="020B0502040204020203" pitchFamily="34" charset="0"/>
              </a:rPr>
              <a:t>goud</a:t>
            </a:r>
            <a:endParaRPr lang="en-IN" dirty="0" smtClean="0">
              <a:latin typeface="Bahnschrift" panose="020B0502040204020203" pitchFamily="34" charset="0"/>
            </a:endParaRPr>
          </a:p>
          <a:p>
            <a:pPr algn="ctr"/>
            <a:r>
              <a:rPr lang="en-IN" dirty="0" err="1" smtClean="0">
                <a:latin typeface="Bahnschrift" panose="020B0502040204020203" pitchFamily="34" charset="0"/>
              </a:rPr>
              <a:t>Chokkarapu</a:t>
            </a:r>
            <a:r>
              <a:rPr lang="en-IN" dirty="0" smtClean="0">
                <a:latin typeface="Bahnschrift" panose="020B0502040204020203" pitchFamily="34" charset="0"/>
              </a:rPr>
              <a:t> </a:t>
            </a:r>
            <a:r>
              <a:rPr lang="en-IN" dirty="0" err="1" smtClean="0">
                <a:latin typeface="Bahnschrift" panose="020B0502040204020203" pitchFamily="34" charset="0"/>
              </a:rPr>
              <a:t>varun</a:t>
            </a:r>
            <a:endParaRPr lang="en-IN" dirty="0" smtClean="0">
              <a:latin typeface="Bahnschrift" panose="020B0502040204020203" pitchFamily="34" charset="0"/>
            </a:endParaRPr>
          </a:p>
          <a:p>
            <a:pPr algn="ctr"/>
            <a:r>
              <a:rPr lang="en-IN" dirty="0" err="1" smtClean="0">
                <a:latin typeface="Bahnschrift" panose="020B0502040204020203" pitchFamily="34" charset="0"/>
              </a:rPr>
              <a:t>Rohit</a:t>
            </a:r>
            <a:r>
              <a:rPr lang="en-IN" dirty="0" smtClean="0">
                <a:latin typeface="Bahnschrift" panose="020B0502040204020203" pitchFamily="34" charset="0"/>
              </a:rPr>
              <a:t> </a:t>
            </a:r>
            <a:r>
              <a:rPr lang="en-IN" dirty="0" err="1" smtClean="0">
                <a:latin typeface="Bahnschrift" panose="020B0502040204020203" pitchFamily="34" charset="0"/>
              </a:rPr>
              <a:t>kumar</a:t>
            </a:r>
            <a:endParaRPr lang="en-IN" dirty="0" smtClean="0">
              <a:latin typeface="Bahnschrift" panose="020B0502040204020203" pitchFamily="34" charset="0"/>
            </a:endParaRPr>
          </a:p>
          <a:p>
            <a:pPr algn="ctr"/>
            <a:r>
              <a:rPr lang="en-US" dirty="0" smtClean="0">
                <a:latin typeface="Bahnschrift" panose="020B0502040204020203" pitchFamily="34" charset="0"/>
              </a:rPr>
              <a:t>Suklesh </a:t>
            </a:r>
            <a:r>
              <a:rPr lang="en-US" dirty="0" err="1" smtClean="0">
                <a:latin typeface="Bahnschrift" panose="020B0502040204020203" pitchFamily="34" charset="0"/>
              </a:rPr>
              <a:t>satyamsetty</a:t>
            </a:r>
            <a:endParaRPr lang="en-US" dirty="0" smtClean="0">
              <a:latin typeface="Bahnschrift" panose="020B050204020402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26572" y="235132"/>
            <a:ext cx="10058400" cy="796834"/>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smtClean="0">
                <a:solidFill>
                  <a:schemeClr val="accent1">
                    <a:lumMod val="50000"/>
                  </a:schemeClr>
                </a:solidFill>
              </a:rPr>
              <a:t>N-grams (Words, Bi-grams, Tri-grams)</a:t>
            </a: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0155"/>
            <a:ext cx="4619394" cy="268951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4857" y="1192621"/>
            <a:ext cx="5185954" cy="268704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3430" y="3879669"/>
            <a:ext cx="6164320" cy="288402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5577" y="1233444"/>
            <a:ext cx="5695406" cy="5167355"/>
          </a:xfrm>
        </p:spPr>
      </p:pic>
      <p:sp>
        <p:nvSpPr>
          <p:cNvPr id="4" name="Title 1"/>
          <p:cNvSpPr txBox="1"/>
          <p:nvPr/>
        </p:nvSpPr>
        <p:spPr>
          <a:xfrm>
            <a:off x="535577" y="235132"/>
            <a:ext cx="10058400" cy="796834"/>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smtClean="0">
                <a:solidFill>
                  <a:schemeClr val="accent1">
                    <a:lumMod val="50000"/>
                  </a:schemeClr>
                </a:solidFill>
              </a:rPr>
              <a:t>Word Cloud</a:t>
            </a:r>
            <a:endParaRPr lang="en-IN" dirty="0"/>
          </a:p>
        </p:txBody>
      </p:sp>
      <p:sp>
        <p:nvSpPr>
          <p:cNvPr id="7" name="Content Placeholder 2"/>
          <p:cNvSpPr txBox="1"/>
          <p:nvPr/>
        </p:nvSpPr>
        <p:spPr>
          <a:xfrm>
            <a:off x="6962503" y="1815738"/>
            <a:ext cx="4572000" cy="329184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a:lstStyle>
          <a:p>
            <a:pPr>
              <a:lnSpc>
                <a:spcPct val="150000"/>
              </a:lnSpc>
              <a:buFont typeface="Wingdings" panose="05000000000000000000" pitchFamily="2" charset="2"/>
              <a:buChar char="q"/>
            </a:pPr>
            <a:r>
              <a:rPr lang="en-US" dirty="0" smtClean="0"/>
              <a:t> This word cloud is built considering all the resumes and it depicts the word which is most frequent with a large text and others with a relatively smaller text.</a:t>
            </a:r>
          </a:p>
          <a:p>
            <a:pPr>
              <a:lnSpc>
                <a:spcPct val="150000"/>
              </a:lnSpc>
              <a:buFont typeface="Wingdings" panose="05000000000000000000" pitchFamily="2" charset="2"/>
              <a:buChar char="q"/>
            </a:pPr>
            <a:r>
              <a:rPr lang="en-US" b="1" dirty="0"/>
              <a:t> </a:t>
            </a:r>
            <a:r>
              <a:rPr lang="en-US" dirty="0" smtClean="0"/>
              <a:t>Maximum words of 1000 is given as the parameter.</a:t>
            </a:r>
            <a:endParaRPr lang="en-IN" b="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Text Pre-processing</a:t>
            </a:r>
          </a:p>
        </p:txBody>
      </p:sp>
      <p:pic>
        <p:nvPicPr>
          <p:cNvPr id="4" name="Content Placeholder 3"/>
          <p:cNvPicPr>
            <a:picLocks noGrp="1" noChangeAspect="1"/>
          </p:cNvPicPr>
          <p:nvPr>
            <p:ph idx="1"/>
          </p:nvPr>
        </p:nvPicPr>
        <p:blipFill>
          <a:blip r:embed="rId2"/>
          <a:srcRect l="4430" t="28409" b="10701"/>
          <a:stretch>
            <a:fillRect/>
          </a:stretch>
        </p:blipFill>
        <p:spPr>
          <a:xfrm>
            <a:off x="377190" y="1849120"/>
            <a:ext cx="11424285" cy="441896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Stemming</a:t>
            </a:r>
          </a:p>
        </p:txBody>
      </p:sp>
      <p:pic>
        <p:nvPicPr>
          <p:cNvPr id="4" name="Content Placeholder 3"/>
          <p:cNvPicPr>
            <a:picLocks noGrp="1" noChangeAspect="1"/>
          </p:cNvPicPr>
          <p:nvPr>
            <p:ph idx="1"/>
          </p:nvPr>
        </p:nvPicPr>
        <p:blipFill>
          <a:blip r:embed="rId2"/>
          <a:srcRect l="5269" t="30810" b="9965"/>
          <a:stretch>
            <a:fillRect/>
          </a:stretch>
        </p:blipFill>
        <p:spPr>
          <a:xfrm>
            <a:off x="1141730" y="2297430"/>
            <a:ext cx="10491470" cy="369125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Lemmatization</a:t>
            </a:r>
          </a:p>
        </p:txBody>
      </p:sp>
      <p:pic>
        <p:nvPicPr>
          <p:cNvPr id="4" name="Content Placeholder 3"/>
          <p:cNvPicPr>
            <a:picLocks noGrp="1" noChangeAspect="1"/>
          </p:cNvPicPr>
          <p:nvPr>
            <p:ph idx="1"/>
          </p:nvPr>
        </p:nvPicPr>
        <p:blipFill>
          <a:blip r:embed="rId2"/>
          <a:srcRect l="2921" t="28946" b="9896"/>
          <a:stretch>
            <a:fillRect/>
          </a:stretch>
        </p:blipFill>
        <p:spPr>
          <a:xfrm>
            <a:off x="204470" y="2105025"/>
            <a:ext cx="11555730" cy="40957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POS Tagging</a:t>
            </a:r>
          </a:p>
        </p:txBody>
      </p:sp>
      <p:pic>
        <p:nvPicPr>
          <p:cNvPr id="4" name="Content Placeholder 3"/>
          <p:cNvPicPr>
            <a:picLocks noGrp="1" noChangeAspect="1"/>
          </p:cNvPicPr>
          <p:nvPr>
            <p:ph idx="1"/>
          </p:nvPr>
        </p:nvPicPr>
        <p:blipFill>
          <a:blip r:embed="rId2"/>
          <a:srcRect l="3072" t="28220" b="9359"/>
          <a:stretch>
            <a:fillRect/>
          </a:stretch>
        </p:blipFill>
        <p:spPr>
          <a:xfrm>
            <a:off x="449580" y="1924685"/>
            <a:ext cx="11170920" cy="426275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Naive Bayes</a:t>
            </a:r>
          </a:p>
        </p:txBody>
      </p:sp>
      <p:pic>
        <p:nvPicPr>
          <p:cNvPr id="4" name="Content Placeholder 3"/>
          <p:cNvPicPr>
            <a:picLocks noGrp="1" noChangeAspect="1"/>
          </p:cNvPicPr>
          <p:nvPr>
            <p:ph idx="1"/>
          </p:nvPr>
        </p:nvPicPr>
        <p:blipFill>
          <a:blip r:embed="rId2"/>
          <a:srcRect l="3374" t="27951" r="42151" b="23011"/>
          <a:stretch>
            <a:fillRect/>
          </a:stretch>
        </p:blipFill>
        <p:spPr>
          <a:xfrm>
            <a:off x="2859405" y="2140585"/>
            <a:ext cx="6534150" cy="330898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Support Vector Machine - SVM</a:t>
            </a:r>
          </a:p>
        </p:txBody>
      </p:sp>
      <p:pic>
        <p:nvPicPr>
          <p:cNvPr id="4" name="Content Placeholder 3"/>
          <p:cNvPicPr>
            <a:picLocks noGrp="1" noChangeAspect="1"/>
          </p:cNvPicPr>
          <p:nvPr>
            <p:ph idx="1"/>
          </p:nvPr>
        </p:nvPicPr>
        <p:blipFill>
          <a:blip r:embed="rId2"/>
          <a:srcRect l="5025" t="28488" r="43567" b="27841"/>
          <a:stretch>
            <a:fillRect/>
          </a:stretch>
        </p:blipFill>
        <p:spPr>
          <a:xfrm>
            <a:off x="2815590" y="2134235"/>
            <a:ext cx="6560820" cy="354266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Logistic Regression</a:t>
            </a:r>
          </a:p>
        </p:txBody>
      </p:sp>
      <p:pic>
        <p:nvPicPr>
          <p:cNvPr id="4" name="Content Placeholder 3"/>
          <p:cNvPicPr>
            <a:picLocks noGrp="1" noChangeAspect="1"/>
          </p:cNvPicPr>
          <p:nvPr>
            <p:ph idx="1"/>
          </p:nvPr>
        </p:nvPicPr>
        <p:blipFill>
          <a:blip r:embed="rId2"/>
          <a:srcRect l="5185" t="29293" r="33321" b="34801"/>
          <a:stretch>
            <a:fillRect/>
          </a:stretch>
        </p:blipFill>
        <p:spPr>
          <a:xfrm>
            <a:off x="3145790" y="2647315"/>
            <a:ext cx="5900420" cy="26949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Random Forest</a:t>
            </a:r>
          </a:p>
        </p:txBody>
      </p:sp>
      <p:pic>
        <p:nvPicPr>
          <p:cNvPr id="4" name="Content Placeholder 3"/>
          <p:cNvPicPr>
            <a:picLocks noGrp="1" noChangeAspect="1"/>
          </p:cNvPicPr>
          <p:nvPr>
            <p:ph idx="1"/>
          </p:nvPr>
        </p:nvPicPr>
        <p:blipFill>
          <a:blip r:embed="rId2"/>
          <a:srcRect l="4732" t="29293" r="31812" b="30524"/>
          <a:stretch>
            <a:fillRect/>
          </a:stretch>
        </p:blipFill>
        <p:spPr>
          <a:xfrm>
            <a:off x="2798445" y="2205355"/>
            <a:ext cx="6655435" cy="34055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652419"/>
            <a:ext cx="10058400" cy="849086"/>
          </a:xfrm>
        </p:spPr>
        <p:txBody>
          <a:bodyPr/>
          <a:lstStyle/>
          <a:p>
            <a:r>
              <a:rPr lang="en-US" dirty="0" smtClean="0">
                <a:solidFill>
                  <a:schemeClr val="accent1">
                    <a:lumMod val="50000"/>
                  </a:schemeClr>
                </a:solidFill>
              </a:rPr>
              <a:t>Introduction to NLP</a:t>
            </a:r>
            <a:endParaRPr lang="en-IN" dirty="0">
              <a:solidFill>
                <a:schemeClr val="accent1">
                  <a:lumMod val="50000"/>
                </a:schemeClr>
              </a:solidFill>
            </a:endParaRPr>
          </a:p>
        </p:txBody>
      </p:sp>
      <p:sp>
        <p:nvSpPr>
          <p:cNvPr id="3" name="Content Placeholder 2"/>
          <p:cNvSpPr>
            <a:spLocks noGrp="1"/>
          </p:cNvSpPr>
          <p:nvPr>
            <p:ph idx="1"/>
          </p:nvPr>
        </p:nvSpPr>
        <p:spPr>
          <a:xfrm>
            <a:off x="1097280" y="2017849"/>
            <a:ext cx="10058400" cy="1054220"/>
          </a:xfrm>
        </p:spPr>
        <p:txBody>
          <a:bodyPr/>
          <a:lstStyle/>
          <a:p>
            <a:pPr>
              <a:buFont typeface="Wingdings" panose="05000000000000000000" pitchFamily="2" charset="2"/>
              <a:buChar char="q"/>
            </a:pPr>
            <a:r>
              <a:rPr lang="en-US" dirty="0" smtClean="0"/>
              <a:t> NLP in simple words is “Dealing with text data”</a:t>
            </a:r>
          </a:p>
          <a:p>
            <a:pPr>
              <a:buFont typeface="Wingdings" panose="05000000000000000000" pitchFamily="2" charset="2"/>
              <a:buChar char="q"/>
            </a:pPr>
            <a:r>
              <a:rPr lang="en-US" dirty="0" smtClean="0"/>
              <a:t> Falls under Artificial Intelligence(AI) – A computer performing the tasks that a human can do.</a:t>
            </a:r>
          </a:p>
        </p:txBody>
      </p:sp>
      <p:sp>
        <p:nvSpPr>
          <p:cNvPr id="4" name="Title 1"/>
          <p:cNvSpPr txBox="1"/>
          <p:nvPr/>
        </p:nvSpPr>
        <p:spPr>
          <a:xfrm>
            <a:off x="1097280" y="3244183"/>
            <a:ext cx="10058400" cy="849086"/>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smtClean="0">
                <a:solidFill>
                  <a:schemeClr val="accent1">
                    <a:lumMod val="50000"/>
                  </a:schemeClr>
                </a:solidFill>
              </a:rPr>
              <a:t>Problem Statement</a:t>
            </a:r>
            <a:endParaRPr lang="en-IN" sz="4400" dirty="0">
              <a:solidFill>
                <a:schemeClr val="accent1">
                  <a:lumMod val="50000"/>
                </a:schemeClr>
              </a:solidFill>
            </a:endParaRPr>
          </a:p>
        </p:txBody>
      </p:sp>
      <p:sp>
        <p:nvSpPr>
          <p:cNvPr id="5" name="Content Placeholder 2"/>
          <p:cNvSpPr txBox="1"/>
          <p:nvPr/>
        </p:nvSpPr>
        <p:spPr>
          <a:xfrm>
            <a:off x="1097280" y="4437498"/>
            <a:ext cx="10058400" cy="193717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r>
              <a:rPr lang="en-US" dirty="0" smtClean="0"/>
              <a:t> Reduce the human intervention in classifying the resume with significant accuracy.</a:t>
            </a:r>
          </a:p>
          <a:p>
            <a:pPr>
              <a:buFont typeface="Wingdings" panose="05000000000000000000" pitchFamily="2" charset="2"/>
              <a:buChar char="q"/>
            </a:pPr>
            <a:r>
              <a:rPr lang="en-US" dirty="0" smtClean="0"/>
              <a:t> Given </a:t>
            </a:r>
            <a:r>
              <a:rPr lang="en-US" dirty="0"/>
              <a:t>the resumes, we are expected to import, clean and model the text </a:t>
            </a:r>
            <a:r>
              <a:rPr lang="en-US" dirty="0" smtClean="0"/>
              <a:t>data.</a:t>
            </a:r>
          </a:p>
          <a:p>
            <a:pPr>
              <a:buFont typeface="Wingdings" panose="05000000000000000000" pitchFamily="2" charset="2"/>
              <a:buChar char="q"/>
            </a:pPr>
            <a:r>
              <a:rPr lang="en-US" dirty="0" smtClean="0"/>
              <a:t> Deploy the model using </a:t>
            </a:r>
            <a:r>
              <a:rPr lang="en-US" dirty="0" err="1" smtClean="0"/>
              <a:t>streamlit</a:t>
            </a:r>
            <a:r>
              <a:rPr lang="en-US" dirty="0" smtClean="0"/>
              <a:t>/flask. </a:t>
            </a:r>
            <a:endParaRPr lang="en-US" dirty="0"/>
          </a:p>
          <a:p>
            <a:pPr>
              <a:buFont typeface="Wingdings" panose="05000000000000000000" pitchFamily="2" charset="2"/>
              <a:buChar char="q"/>
            </a:pPr>
            <a:endParaRPr lang="en-US" dirty="0"/>
          </a:p>
          <a:p>
            <a:pPr>
              <a:buFont typeface="Wingdings" panose="05000000000000000000" pitchFamily="2" charset="2"/>
              <a:buChar char="q"/>
            </a:pPr>
            <a:endParaRPr lang="en-US" dirty="0" smtClean="0"/>
          </a:p>
          <a:p>
            <a:pPr>
              <a:buFont typeface="Wingdings" panose="05000000000000000000" pitchFamily="2" charset="2"/>
              <a:buChar char="q"/>
            </a:pPr>
            <a:endParaRPr lang="en-US" dirty="0" smtClean="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K-neighbours</a:t>
            </a:r>
          </a:p>
        </p:txBody>
      </p:sp>
      <p:pic>
        <p:nvPicPr>
          <p:cNvPr id="4" name="Content Placeholder 3"/>
          <p:cNvPicPr>
            <a:picLocks noGrp="1" noChangeAspect="1"/>
          </p:cNvPicPr>
          <p:nvPr>
            <p:ph idx="1"/>
          </p:nvPr>
        </p:nvPicPr>
        <p:blipFill>
          <a:blip r:embed="rId2"/>
          <a:srcRect l="5034" t="28756" r="40105" b="28914"/>
          <a:stretch>
            <a:fillRect/>
          </a:stretch>
        </p:blipFill>
        <p:spPr>
          <a:xfrm>
            <a:off x="2947035" y="1946275"/>
            <a:ext cx="6359525" cy="342773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Decision Tree</a:t>
            </a:r>
          </a:p>
        </p:txBody>
      </p:sp>
      <p:pic>
        <p:nvPicPr>
          <p:cNvPr id="4" name="Content Placeholder 3"/>
          <p:cNvPicPr>
            <a:picLocks noGrp="1" noChangeAspect="1"/>
          </p:cNvPicPr>
          <p:nvPr>
            <p:ph idx="1"/>
          </p:nvPr>
        </p:nvPicPr>
        <p:blipFill>
          <a:blip r:embed="rId2"/>
          <a:srcRect l="4581" t="28756" r="33171" b="32402"/>
          <a:stretch>
            <a:fillRect/>
          </a:stretch>
        </p:blipFill>
        <p:spPr>
          <a:xfrm>
            <a:off x="2811145" y="2054860"/>
            <a:ext cx="6630035" cy="336169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5577" y="1806545"/>
            <a:ext cx="10842172" cy="4372185"/>
          </a:xfrm>
        </p:spPr>
        <p:txBody>
          <a:bodyPr>
            <a:normAutofit lnSpcReduction="10000"/>
          </a:bodyPr>
          <a:lstStyle/>
          <a:p>
            <a:pPr>
              <a:lnSpc>
                <a:spcPct val="125000"/>
              </a:lnSpc>
              <a:buFont typeface="Wingdings" panose="05000000000000000000" pitchFamily="2" charset="2"/>
              <a:buChar char="q"/>
            </a:pPr>
            <a:r>
              <a:rPr lang="en-US" dirty="0" smtClean="0"/>
              <a:t> This comes under ‘</a:t>
            </a:r>
            <a:r>
              <a:rPr lang="en-US" b="1" dirty="0" smtClean="0"/>
              <a:t>Unsupervised Learning</a:t>
            </a:r>
            <a:r>
              <a:rPr lang="en-US" dirty="0" smtClean="0"/>
              <a:t>’</a:t>
            </a:r>
          </a:p>
          <a:p>
            <a:pPr>
              <a:lnSpc>
                <a:spcPct val="125000"/>
              </a:lnSpc>
              <a:buFont typeface="Wingdings" panose="05000000000000000000" pitchFamily="2" charset="2"/>
              <a:buChar char="q"/>
            </a:pPr>
            <a:r>
              <a:rPr lang="en-US" dirty="0"/>
              <a:t> </a:t>
            </a:r>
            <a:r>
              <a:rPr lang="en-US" dirty="0" smtClean="0"/>
              <a:t>It refers to the task of identifying the topics that best describes a set of documents.</a:t>
            </a:r>
          </a:p>
          <a:p>
            <a:pPr>
              <a:lnSpc>
                <a:spcPct val="125000"/>
              </a:lnSpc>
              <a:buFont typeface="Wingdings" panose="05000000000000000000" pitchFamily="2" charset="2"/>
              <a:buChar char="q"/>
            </a:pPr>
            <a:r>
              <a:rPr lang="en-US" dirty="0"/>
              <a:t> </a:t>
            </a:r>
            <a:r>
              <a:rPr lang="en-US" dirty="0" smtClean="0"/>
              <a:t>Techniques used in topic modelling are </a:t>
            </a:r>
            <a:r>
              <a:rPr lang="en-US" b="1" dirty="0" smtClean="0"/>
              <a:t>LDA - Latent </a:t>
            </a:r>
            <a:r>
              <a:rPr lang="en-US" b="1" dirty="0" err="1" smtClean="0"/>
              <a:t>Dirichlet</a:t>
            </a:r>
            <a:r>
              <a:rPr lang="en-US" b="1" dirty="0" smtClean="0"/>
              <a:t> Allocation </a:t>
            </a:r>
            <a:r>
              <a:rPr lang="en-US" dirty="0" smtClean="0"/>
              <a:t>which follows the probabilistic approach.</a:t>
            </a:r>
          </a:p>
          <a:p>
            <a:pPr>
              <a:lnSpc>
                <a:spcPct val="125000"/>
              </a:lnSpc>
              <a:buFont typeface="Wingdings" panose="05000000000000000000" pitchFamily="2" charset="2"/>
              <a:buChar char="q"/>
            </a:pPr>
            <a:r>
              <a:rPr lang="en-US" b="1" dirty="0"/>
              <a:t> </a:t>
            </a:r>
            <a:r>
              <a:rPr lang="en-US" dirty="0" smtClean="0"/>
              <a:t>Other techniques which use matrix factorization are </a:t>
            </a:r>
            <a:r>
              <a:rPr lang="en-US" b="1" dirty="0" smtClean="0"/>
              <a:t>LSI – Latent Semantic Indexing </a:t>
            </a:r>
            <a:r>
              <a:rPr lang="en-US" dirty="0" smtClean="0"/>
              <a:t>and </a:t>
            </a:r>
            <a:r>
              <a:rPr lang="en-US" b="1" dirty="0" smtClean="0"/>
              <a:t>NMF – Non Negative Matrix Factorization</a:t>
            </a:r>
            <a:r>
              <a:rPr lang="en-US" dirty="0" smtClean="0"/>
              <a:t>.</a:t>
            </a:r>
          </a:p>
          <a:p>
            <a:pPr>
              <a:lnSpc>
                <a:spcPct val="125000"/>
              </a:lnSpc>
              <a:buFont typeface="Wingdings" panose="05000000000000000000" pitchFamily="2" charset="2"/>
              <a:buChar char="q"/>
            </a:pPr>
            <a:r>
              <a:rPr lang="en-US" b="1" dirty="0"/>
              <a:t> </a:t>
            </a:r>
            <a:r>
              <a:rPr lang="en-US" dirty="0" smtClean="0"/>
              <a:t>We have followed LDA approach in which</a:t>
            </a:r>
          </a:p>
          <a:p>
            <a:pPr marL="0" indent="0">
              <a:lnSpc>
                <a:spcPct val="125000"/>
              </a:lnSpc>
              <a:buNone/>
            </a:pPr>
            <a:r>
              <a:rPr lang="en-US" b="1" dirty="0"/>
              <a:t>	</a:t>
            </a:r>
            <a:r>
              <a:rPr lang="en-US" b="1" dirty="0" smtClean="0"/>
              <a:t>Latent </a:t>
            </a:r>
            <a:r>
              <a:rPr lang="en-US" dirty="0" smtClean="0"/>
              <a:t>means </a:t>
            </a:r>
            <a:r>
              <a:rPr lang="en-US" b="1" dirty="0" smtClean="0"/>
              <a:t>“HIDDEN”</a:t>
            </a:r>
          </a:p>
          <a:p>
            <a:pPr marL="0" indent="0">
              <a:lnSpc>
                <a:spcPct val="125000"/>
              </a:lnSpc>
              <a:buNone/>
            </a:pPr>
            <a:r>
              <a:rPr lang="en-US" b="1" dirty="0"/>
              <a:t>	</a:t>
            </a:r>
            <a:r>
              <a:rPr lang="en-US" b="1" dirty="0" err="1" smtClean="0"/>
              <a:t>Dirichlet</a:t>
            </a:r>
            <a:r>
              <a:rPr lang="en-US" b="1" dirty="0" smtClean="0"/>
              <a:t> Allocation </a:t>
            </a:r>
            <a:r>
              <a:rPr lang="en-US" dirty="0" smtClean="0"/>
              <a:t>means </a:t>
            </a:r>
            <a:r>
              <a:rPr lang="en-US" b="1" dirty="0" smtClean="0"/>
              <a:t>“TYPE OF PROBABILITY DISTRIBUTION”</a:t>
            </a:r>
            <a:endParaRPr lang="en-IN" b="1" dirty="0"/>
          </a:p>
        </p:txBody>
      </p:sp>
      <p:sp>
        <p:nvSpPr>
          <p:cNvPr id="4" name="Title 1"/>
          <p:cNvSpPr txBox="1"/>
          <p:nvPr/>
        </p:nvSpPr>
        <p:spPr>
          <a:xfrm>
            <a:off x="535577" y="600892"/>
            <a:ext cx="10058400" cy="796834"/>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smtClean="0">
                <a:solidFill>
                  <a:schemeClr val="accent1">
                    <a:lumMod val="50000"/>
                  </a:schemeClr>
                </a:solidFill>
              </a:rPr>
              <a:t>Topic Modelling</a:t>
            </a:r>
            <a:endParaRPr lang="en-I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5577" y="1284032"/>
            <a:ext cx="10058400" cy="4023360"/>
          </a:xfrm>
        </p:spPr>
        <p:txBody>
          <a:bodyPr/>
          <a:lstStyle/>
          <a:p>
            <a:pPr>
              <a:buFont typeface="Wingdings" panose="05000000000000000000" pitchFamily="2" charset="2"/>
              <a:buChar char="q"/>
            </a:pPr>
            <a:r>
              <a:rPr lang="en-US" dirty="0"/>
              <a:t> </a:t>
            </a:r>
            <a:r>
              <a:rPr lang="en-US" dirty="0" smtClean="0"/>
              <a:t>By using </a:t>
            </a:r>
            <a:r>
              <a:rPr lang="en-IN" dirty="0" err="1" smtClean="0"/>
              <a:t>pyLDAvis</a:t>
            </a:r>
            <a:r>
              <a:rPr lang="en-IN" dirty="0" smtClean="0"/>
              <a:t> library we can visualize the topic distribution</a:t>
            </a:r>
            <a:endParaRPr lang="en-IN" dirty="0"/>
          </a:p>
          <a:p>
            <a:pPr>
              <a:buFont typeface="Wingdings" panose="05000000000000000000" pitchFamily="2" charset="2"/>
              <a:buChar char="q"/>
            </a:pPr>
            <a:r>
              <a:rPr lang="en-US" dirty="0" smtClean="0"/>
              <a:t> We can also access the top 30 probability words for the assigned topics are listed out.</a:t>
            </a:r>
          </a:p>
        </p:txBody>
      </p:sp>
      <p:sp>
        <p:nvSpPr>
          <p:cNvPr id="4" name="Title 1"/>
          <p:cNvSpPr txBox="1"/>
          <p:nvPr/>
        </p:nvSpPr>
        <p:spPr>
          <a:xfrm>
            <a:off x="535577" y="209007"/>
            <a:ext cx="10058400" cy="796834"/>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smtClean="0">
                <a:solidFill>
                  <a:schemeClr val="accent1">
                    <a:lumMod val="50000"/>
                  </a:schemeClr>
                </a:solidFill>
              </a:rPr>
              <a:t>LDA – Latent </a:t>
            </a:r>
            <a:r>
              <a:rPr lang="en-US" dirty="0" err="1" smtClean="0">
                <a:solidFill>
                  <a:schemeClr val="accent1">
                    <a:lumMod val="50000"/>
                  </a:schemeClr>
                </a:solidFill>
              </a:rPr>
              <a:t>Dirichlet</a:t>
            </a:r>
            <a:r>
              <a:rPr lang="en-US" dirty="0" smtClean="0">
                <a:solidFill>
                  <a:schemeClr val="accent1">
                    <a:lumMod val="50000"/>
                  </a:schemeClr>
                </a:solidFill>
              </a:rPr>
              <a:t> Allocation</a:t>
            </a:r>
            <a:endParaRPr lang="en-IN" dirty="0"/>
          </a:p>
        </p:txBody>
      </p:sp>
      <p:pic>
        <p:nvPicPr>
          <p:cNvPr id="5" name="Picture 4"/>
          <p:cNvPicPr>
            <a:picLocks noChangeAspect="1"/>
          </p:cNvPicPr>
          <p:nvPr/>
        </p:nvPicPr>
        <p:blipFill>
          <a:blip r:embed="rId2"/>
          <a:stretch>
            <a:fillRect/>
          </a:stretch>
        </p:blipFill>
        <p:spPr>
          <a:xfrm>
            <a:off x="0" y="2206475"/>
            <a:ext cx="8464732" cy="4324954"/>
          </a:xfrm>
          <a:prstGeom prst="rect">
            <a:avLst/>
          </a:prstGeom>
        </p:spPr>
      </p:pic>
      <p:pic>
        <p:nvPicPr>
          <p:cNvPr id="6" name="Picture 5"/>
          <p:cNvPicPr>
            <a:picLocks noChangeAspect="1"/>
          </p:cNvPicPr>
          <p:nvPr/>
        </p:nvPicPr>
        <p:blipFill>
          <a:blip r:embed="rId3"/>
          <a:stretch>
            <a:fillRect/>
          </a:stretch>
        </p:blipFill>
        <p:spPr>
          <a:xfrm>
            <a:off x="8621487" y="3855088"/>
            <a:ext cx="3570513" cy="102772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Summarization</a:t>
            </a:r>
          </a:p>
        </p:txBody>
      </p:sp>
      <p:pic>
        <p:nvPicPr>
          <p:cNvPr id="4" name="Content Placeholder 3"/>
          <p:cNvPicPr>
            <a:picLocks noGrp="1" noChangeAspect="1"/>
          </p:cNvPicPr>
          <p:nvPr>
            <p:ph idx="1"/>
          </p:nvPr>
        </p:nvPicPr>
        <p:blipFill>
          <a:blip r:embed="rId2"/>
          <a:srcRect l="4279" t="27951" r="1216" b="14173"/>
          <a:stretch>
            <a:fillRect/>
          </a:stretch>
        </p:blipFill>
        <p:spPr>
          <a:xfrm>
            <a:off x="603885" y="2194560"/>
            <a:ext cx="10948035" cy="37719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l="4581" t="28220" r="311" b="11490"/>
          <a:stretch>
            <a:fillRect/>
          </a:stretch>
        </p:blipFill>
        <p:spPr>
          <a:xfrm>
            <a:off x="308610" y="556895"/>
            <a:ext cx="11423650" cy="52705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72720" y="121920"/>
            <a:ext cx="11955145" cy="6136005"/>
          </a:xfrm>
        </p:spPr>
        <p:txBody>
          <a:bodyPr>
            <a:noAutofit/>
          </a:bodyPr>
          <a:lstStyle/>
          <a:p>
            <a:r>
              <a:rPr lang="en-US" sz="1250"/>
              <a:t>anubhav kumar singh work globally competitive environment challenging assignments shall yield twin benefits job satisfaction steadypaced professional growthprofessional experience current hcl current role system admin offshore skills shell scripting linux peoplesoft administration githubmanaging peoplesoft hcm peoplesoft fscm production environments along support environments installed linux windows osinvolved day day activities project migration database refresh system admin changes tax updates etctroubleshooting various servers like application servers web servers process scheduler serversapplying tuxedo weblogic middleware cpu patches various applicationsworking shell scripting used integration method exchange files external systemsinstallation troubleshooting tier setup per requirementreviewing vulnerabilities reported security teamsrenewal ssl weblogicvulnerability remediation whenever vulnerability report rmis teamworked pum peoplesoft update manager installation dpkworking knowledge ansible dockerdeveloping new shell scripts troubleshooting shell script failures techmahindra roleproject application support automationdevops tools peoplesoft admin skills shell scripting linux peoplesoft administration jenkins ansible project people tools upgrade hcm application upgrade project migration applications ntt cloud onpremises aws cloudworked shell scripting various application requirementworking ansible jenkins automated startstop various activities applicationbasic knowledge dockerapplying ssl certificates new released applicationsworked elastic search configuration peoplesoftgained knowledge aws resourcesstrong understanding unix architecturecommand trouble shooting unixlinux platformefficient using configuration management deployment tool like ansiblegood experience job scheduling via crontab ibm tivoli workload scheduler twshaving good knowledge automation using shell scripting continuous integration management using jenkins installing configuring jenkinsresponsible writing ansible playbook perform various taskmanaged administration tasks installation configuration applications troubleshooting performance related issueapplying tuxedo weblogic cpu patches various applicationsworking vulnerabilities reported security teamsreviewing platform certification information products platforms database servers web application servers browsers products peopletools server migration aws amazon web serviceinstallation peoplesoft server components application servers process scheduler servers tuxedo web logic servers new release peopletools unixlinux serversapplying latest patch peopletoolsinstalling configuring change assistant various upgrade passescreating running peopletools upgrade job peopletools upgradesetting performance monitorcreating new app web process scheduler domains post upgrade new linux severstroubleshooting common domain boot problemsidentifying configuring source target databases ca hcm application upgradeworking hcm pum imagescreating change packages using pum applying sourcetarget databases per requirementcreating application upgrade job using change assistant srdt pvt ltd srm group roleproject peoplesoft application database admin skills peoplesoft administration weblogic tuxedo app designer pum peopletools upgrade peoplesoft campus application upgrade maintaining production environments supporting environments installed windows server r oracle gpossess knowledge experience peoplesoft architecture administering peoplesoft server components application servers process cheduler servers tuxedo web logic servers pia peoplesoft internet architecture integration broker report nodes application issues technical issuespeoplesoft skills experience migrations production support ps applicationsexposure applying peoplesoft bundle updates change assistantexposure working windows unixlinux environments oracle databaseworking knowledge integration brokerrefreshed testing dev preprod prod environmentsexperience troubleshooting various servers like application servers web servers process scheduler serversexperienced providing support production development environmentsinstallation database servers web servers application server peoplesoft application hrms fscm cs cs hrms people tool installed configured ses secure enterprise search hrms instanceexperience installing oracle policy automation oracle policy modelling creating opa database existing database oracleimplemented single sign peoplesoft applicationsimplemented peoplesoft interaction hub integrate external content information peoplesoft applicationsupgraded people tool campus production environmentupgraded people tool finance testing environmentupgraded application cs configured pum peoplesoft update manager every new imageapplying tax updates bugs tailored change packages pumupgraded oracle database using dbua created instances people tools provide testing environmentsprepared upgrade status reports sheetscoordinated provided support offshore projectsimported self signed certificate weblogic provide secure port access instancesset terminal server provide central access people tools technicaldeveloperscreated tickets development team followed get resolution error occurred projects client drdo project single sign role peoplesoft admin environment people tool hrms fscm description single signon sso property access control multiple related independent software systems property user logs single id password gain access connected system systems without using different usernames passwords client netapp project support maintenance role peoplesoft adminl support environment peopletool hrms description handled ib related issue clear process scheduler cache per weekly maintenance process handled psadmin related activities acs personal detailsfathers name rajeev kumar singhdate birth sex malelanguage read write hindi englishready relocate yeseducation btech electrical electronic engineering</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nvSpPr>
        <p:spPr>
          <a:xfrm>
            <a:off x="172720" y="121920"/>
            <a:ext cx="11955145" cy="6136005"/>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a:lstStyle>
          <a:p>
            <a:r>
              <a:rPr lang="en-US" sz="1250"/>
              <a:t>years experience workday hcm technical consultant workday support enhancement projectsdeveloped maintained customreport types advanced matrix using report writer toolworked custom report calculated fields schedule reports per client requirementsworked alerts notification reportsworked report transfers ownership task removed unnecessary reports schedulesworked worklets dashboards set announcements set hyperlink help accountdeveloped core connector document transformation integrations get changes file csv format xml outputgood experience core connector worker work employee demographics build benefit integrations account provisioning integrationscreated inboundoutbound integrations using workday studio corecloud connectorsusing eibs document transformation processdesign build maintain integrations types reports eib core connectors payroll connectors studioworked birt report created birt report per client requirement like change view reportused delivered etvxtt functions custom xslt file transform content csv file formatworked employee type contract type local global different countriesworked business process level security domains level securityinteract clients vendor regular basis gatheringclarifying business requirements testing deploymentworked delegation reassignments shift creation dashboard working workday consultant fireeye bangalore june till date workday skills report writer core hcm business process security eib core connector dt basic studio birtprogramming languages xmlxsltprofessional experiencecompany fireeyerole workday consultantduration june till dateproject workday support enhancementdescriptionfireeye publicly traded cybersecurity company headquartered milpitas california involved detection prevention major cyber attacks provides hardware software services investigate cybersecurity attacks protect malicious software analyze security risksresponsibilitiesgathering client business requirements configure workday solutionestimation planning change request cr executiondeveloped core connector document transformation integrations get changes file csv format xml outputgood experience core connector worker work employee demographics build benefit integrations account provisioning integrationscreated inboundoutbound integrations using workday studio corecloud connectorsusing eibs document transformation processdesign build maintain integrations types reports eib core connectors payroll connectors studioworked fixing issues based client requirementresponsible scheduling related interface programs monitoring timely basisused delivered etvxtt functions custom xslt file transform content csv file formatcreated design technical documentsconfiguring delivery service sequence generators business process definitions integration systemsworked onshore coordinators requirements gatheringproviding daily status reports onshore managers handling project management activities daily status discussion reporting work assignmentsmodifications implementing multiple enhancements existing integrations custom reports calculated field xsltexperience creating kinds custom reports like simple advancedworked security groups configured user based security group role based security groups created intersection security groupworked business process level security domains level securitybachelor technologybtech qis college engineering technology affiliated jntuk universityname swethagender femalenationality indianlanguages known english telugui hereby declare details particulars furnished true best knowledgebest regards swetha</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Extracting Features</a:t>
            </a:r>
          </a:p>
        </p:txBody>
      </p:sp>
      <p:pic>
        <p:nvPicPr>
          <p:cNvPr id="4" name="Content Placeholder 3"/>
          <p:cNvPicPr>
            <a:picLocks noGrp="1" noChangeAspect="1"/>
          </p:cNvPicPr>
          <p:nvPr>
            <p:ph idx="1"/>
          </p:nvPr>
        </p:nvPicPr>
        <p:blipFill>
          <a:blip r:embed="rId2"/>
          <a:srcRect l="4430" t="28488" r="23981" b="11758"/>
          <a:stretch>
            <a:fillRect/>
          </a:stretch>
        </p:blipFill>
        <p:spPr>
          <a:xfrm>
            <a:off x="2865755" y="2215515"/>
            <a:ext cx="6521450" cy="334137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l="4883" t="38400" r="160" b="23280"/>
          <a:stretch>
            <a:fillRect/>
          </a:stretch>
        </p:blipFill>
        <p:spPr>
          <a:xfrm>
            <a:off x="303530" y="2486025"/>
            <a:ext cx="11584940" cy="26301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162728"/>
            <a:ext cx="10058400" cy="849086"/>
          </a:xfrm>
        </p:spPr>
        <p:txBody>
          <a:bodyPr/>
          <a:lstStyle/>
          <a:p>
            <a:r>
              <a:rPr lang="en-US" dirty="0" smtClean="0">
                <a:solidFill>
                  <a:schemeClr val="accent1">
                    <a:lumMod val="50000"/>
                  </a:schemeClr>
                </a:solidFill>
              </a:rPr>
              <a:t>Importing the data</a:t>
            </a:r>
            <a:endParaRPr lang="en-IN" dirty="0">
              <a:solidFill>
                <a:schemeClr val="accent1">
                  <a:lumMod val="50000"/>
                </a:schemeClr>
              </a:solidFill>
            </a:endParaRPr>
          </a:p>
        </p:txBody>
      </p:sp>
      <p:sp>
        <p:nvSpPr>
          <p:cNvPr id="3" name="Content Placeholder 2"/>
          <p:cNvSpPr>
            <a:spLocks noGrp="1"/>
          </p:cNvSpPr>
          <p:nvPr>
            <p:ph idx="1"/>
          </p:nvPr>
        </p:nvSpPr>
        <p:spPr>
          <a:xfrm>
            <a:off x="274320" y="1191869"/>
            <a:ext cx="10058400" cy="623145"/>
          </a:xfrm>
        </p:spPr>
        <p:txBody>
          <a:bodyPr/>
          <a:lstStyle/>
          <a:p>
            <a:pPr>
              <a:buFont typeface="Wingdings" panose="05000000000000000000" pitchFamily="2" charset="2"/>
              <a:buChar char="q"/>
            </a:pPr>
            <a:r>
              <a:rPr lang="en-US" dirty="0" smtClean="0"/>
              <a:t> Files under Zip folder are uploaded to drive and accessed by using </a:t>
            </a:r>
            <a:r>
              <a:rPr lang="en-US" sz="2400" b="1" dirty="0" smtClean="0">
                <a:solidFill>
                  <a:schemeClr val="accent1">
                    <a:lumMod val="50000"/>
                  </a:schemeClr>
                </a:solidFill>
              </a:rPr>
              <a:t>Google </a:t>
            </a:r>
            <a:r>
              <a:rPr lang="en-US" sz="2400" b="1" dirty="0" err="1" smtClean="0">
                <a:solidFill>
                  <a:schemeClr val="accent1">
                    <a:lumMod val="50000"/>
                  </a:schemeClr>
                </a:solidFill>
              </a:rPr>
              <a:t>Colab</a:t>
            </a:r>
            <a:r>
              <a:rPr lang="en-US" sz="2400" b="1" dirty="0" smtClean="0">
                <a:solidFill>
                  <a:schemeClr val="accent1">
                    <a:lumMod val="50000"/>
                  </a:schemeClr>
                </a:solidFill>
              </a:rPr>
              <a:t> </a:t>
            </a:r>
            <a:r>
              <a:rPr lang="en-US" dirty="0" smtClean="0"/>
              <a:t>code editor</a:t>
            </a:r>
            <a:endParaRPr lang="en-IN" dirty="0"/>
          </a:p>
        </p:txBody>
      </p:sp>
      <p:pic>
        <p:nvPicPr>
          <p:cNvPr id="4" name="Picture 3"/>
          <p:cNvPicPr>
            <a:picLocks noChangeAspect="1"/>
          </p:cNvPicPr>
          <p:nvPr/>
        </p:nvPicPr>
        <p:blipFill>
          <a:blip r:embed="rId2"/>
          <a:stretch>
            <a:fillRect/>
          </a:stretch>
        </p:blipFill>
        <p:spPr>
          <a:xfrm>
            <a:off x="274320" y="1839761"/>
            <a:ext cx="4506686" cy="3581312"/>
          </a:xfrm>
          <a:prstGeom prst="rect">
            <a:avLst/>
          </a:prstGeom>
        </p:spPr>
      </p:pic>
      <p:sp>
        <p:nvSpPr>
          <p:cNvPr id="5" name="Content Placeholder 2"/>
          <p:cNvSpPr txBox="1"/>
          <p:nvPr/>
        </p:nvSpPr>
        <p:spPr>
          <a:xfrm>
            <a:off x="274320" y="5523474"/>
            <a:ext cx="4815026" cy="67539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a:lstStyle>
          <a:p>
            <a:pPr marL="0" indent="0">
              <a:buNone/>
            </a:pPr>
            <a:r>
              <a:rPr lang="en-US" dirty="0" smtClean="0"/>
              <a:t>Following libraries are to be installed prior getting into the code</a:t>
            </a:r>
            <a:endParaRPr lang="en-IN" dirty="0"/>
          </a:p>
        </p:txBody>
      </p:sp>
      <p:pic>
        <p:nvPicPr>
          <p:cNvPr id="6" name="Picture 5"/>
          <p:cNvPicPr>
            <a:picLocks noChangeAspect="1"/>
          </p:cNvPicPr>
          <p:nvPr/>
        </p:nvPicPr>
        <p:blipFill>
          <a:blip r:embed="rId3"/>
          <a:stretch>
            <a:fillRect/>
          </a:stretch>
        </p:blipFill>
        <p:spPr>
          <a:xfrm>
            <a:off x="5804601" y="2221899"/>
            <a:ext cx="5900204" cy="1034452"/>
          </a:xfrm>
          <a:prstGeom prst="rect">
            <a:avLst/>
          </a:prstGeom>
        </p:spPr>
      </p:pic>
      <p:sp>
        <p:nvSpPr>
          <p:cNvPr id="7" name="Content Placeholder 2"/>
          <p:cNvSpPr txBox="1"/>
          <p:nvPr/>
        </p:nvSpPr>
        <p:spPr>
          <a:xfrm>
            <a:off x="5804601" y="3759271"/>
            <a:ext cx="5900204" cy="290615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r>
              <a:rPr lang="en-US" dirty="0" smtClean="0"/>
              <a:t> Using the above code the drive is mounted.</a:t>
            </a:r>
          </a:p>
          <a:p>
            <a:pPr>
              <a:buFont typeface="Wingdings" panose="05000000000000000000" pitchFamily="2" charset="2"/>
              <a:buChar char="q"/>
            </a:pPr>
            <a:r>
              <a:rPr lang="en-US" dirty="0"/>
              <a:t> </a:t>
            </a:r>
            <a:r>
              <a:rPr lang="en-US" dirty="0" smtClean="0"/>
              <a:t>Further, all the files are accessed with their     respective category.</a:t>
            </a:r>
          </a:p>
          <a:p>
            <a:pPr>
              <a:buFont typeface="Wingdings" panose="05000000000000000000" pitchFamily="2" charset="2"/>
              <a:buChar char="q"/>
            </a:pPr>
            <a:r>
              <a:rPr lang="en-US" dirty="0"/>
              <a:t> </a:t>
            </a:r>
            <a:r>
              <a:rPr lang="en-US" dirty="0" smtClean="0"/>
              <a:t>Total of 77 resumes can be accessed.</a:t>
            </a:r>
          </a:p>
          <a:p>
            <a:pPr>
              <a:buFont typeface="Wingdings" panose="05000000000000000000" pitchFamily="2" charset="2"/>
              <a:buChar char="q"/>
            </a:pPr>
            <a:r>
              <a:rPr lang="en-US" dirty="0"/>
              <a:t> </a:t>
            </a:r>
            <a:r>
              <a:rPr lang="en-US" dirty="0" smtClean="0"/>
              <a:t>Considering all the resumes under one variable.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Location Tagger</a:t>
            </a:r>
          </a:p>
        </p:txBody>
      </p:sp>
      <p:pic>
        <p:nvPicPr>
          <p:cNvPr id="4" name="Content Placeholder 3"/>
          <p:cNvPicPr>
            <a:picLocks noGrp="1" noChangeAspect="1"/>
          </p:cNvPicPr>
          <p:nvPr>
            <p:ph idx="1"/>
          </p:nvPr>
        </p:nvPicPr>
        <p:blipFill>
          <a:blip r:embed="rId2"/>
          <a:srcRect l="4732" t="28756" r="1225" b="11758"/>
          <a:stretch>
            <a:fillRect/>
          </a:stretch>
        </p:blipFill>
        <p:spPr>
          <a:xfrm>
            <a:off x="678815" y="2216785"/>
            <a:ext cx="10477500" cy="372808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l="7440" t="52068" b="28109"/>
          <a:stretch>
            <a:fillRect/>
          </a:stretch>
        </p:blipFill>
        <p:spPr>
          <a:xfrm>
            <a:off x="254454" y="1640205"/>
            <a:ext cx="11457940" cy="285686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Model Accuracies</a:t>
            </a:r>
          </a:p>
        </p:txBody>
      </p:sp>
      <p:pic>
        <p:nvPicPr>
          <p:cNvPr id="4" name="Content Placeholder 3"/>
          <p:cNvPicPr>
            <a:picLocks noGrp="1" noChangeAspect="1"/>
          </p:cNvPicPr>
          <p:nvPr>
            <p:ph idx="1"/>
          </p:nvPr>
        </p:nvPicPr>
        <p:blipFill>
          <a:blip r:embed="rId2"/>
          <a:srcRect l="-400" t="31976" r="70399" b="37216"/>
          <a:stretch>
            <a:fillRect/>
          </a:stretch>
        </p:blipFill>
        <p:spPr>
          <a:xfrm>
            <a:off x="2865755" y="2148840"/>
            <a:ext cx="6521450" cy="376745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470263"/>
            <a:ext cx="10058400" cy="980494"/>
          </a:xfrm>
        </p:spPr>
        <p:txBody>
          <a:bodyPr/>
          <a:lstStyle/>
          <a:p>
            <a:pPr algn="ctr"/>
            <a:r>
              <a:rPr lang="en-US" dirty="0" smtClean="0"/>
              <a:t>Deployment</a:t>
            </a:r>
            <a:endParaRPr lang="en-US" dirty="0"/>
          </a:p>
        </p:txBody>
      </p:sp>
      <p:pic>
        <p:nvPicPr>
          <p:cNvPr id="4" name="Content Placeholder 3"/>
          <p:cNvPicPr>
            <a:picLocks noGrp="1" noChangeAspect="1"/>
          </p:cNvPicPr>
          <p:nvPr>
            <p:ph idx="1"/>
          </p:nvPr>
        </p:nvPicPr>
        <p:blipFill>
          <a:blip r:embed="rId2"/>
          <a:stretch>
            <a:fillRect/>
          </a:stretch>
        </p:blipFill>
        <p:spPr>
          <a:xfrm>
            <a:off x="1097279" y="2343818"/>
            <a:ext cx="6535062" cy="1657581"/>
          </a:xfrm>
          <a:prstGeom prst="rect">
            <a:avLst/>
          </a:prstGeom>
        </p:spPr>
      </p:pic>
      <p:sp>
        <p:nvSpPr>
          <p:cNvPr id="5" name="TextBox 4"/>
          <p:cNvSpPr txBox="1"/>
          <p:nvPr/>
        </p:nvSpPr>
        <p:spPr>
          <a:xfrm>
            <a:off x="1097279" y="1933578"/>
            <a:ext cx="8817429" cy="369332"/>
          </a:xfrm>
          <a:prstGeom prst="rect">
            <a:avLst/>
          </a:prstGeom>
          <a:noFill/>
        </p:spPr>
        <p:txBody>
          <a:bodyPr wrap="square" rtlCol="0">
            <a:spAutoFit/>
          </a:bodyPr>
          <a:lstStyle/>
          <a:p>
            <a:r>
              <a:rPr lang="en-US" dirty="0" smtClean="0"/>
              <a:t>The deployment is made using </a:t>
            </a:r>
            <a:r>
              <a:rPr lang="en-US" dirty="0" err="1"/>
              <a:t>S</a:t>
            </a:r>
            <a:r>
              <a:rPr lang="en-US" dirty="0" err="1" smtClean="0"/>
              <a:t>treamlit</a:t>
            </a:r>
            <a:r>
              <a:rPr lang="en-US" dirty="0" smtClean="0"/>
              <a:t> library</a:t>
            </a:r>
            <a:endParaRPr lang="en-IN" dirty="0"/>
          </a:p>
        </p:txBody>
      </p:sp>
      <p:pic>
        <p:nvPicPr>
          <p:cNvPr id="6" name="Picture 5"/>
          <p:cNvPicPr>
            <a:picLocks noChangeAspect="1"/>
          </p:cNvPicPr>
          <p:nvPr/>
        </p:nvPicPr>
        <p:blipFill>
          <a:blip r:embed="rId3"/>
          <a:stretch>
            <a:fillRect/>
          </a:stretch>
        </p:blipFill>
        <p:spPr>
          <a:xfrm>
            <a:off x="1097279" y="4224768"/>
            <a:ext cx="6535062" cy="1836398"/>
          </a:xfrm>
          <a:prstGeom prst="rect">
            <a:avLst/>
          </a:prstGeom>
        </p:spPr>
      </p:pic>
      <p:sp>
        <p:nvSpPr>
          <p:cNvPr id="7" name="TextBox 6"/>
          <p:cNvSpPr txBox="1"/>
          <p:nvPr/>
        </p:nvSpPr>
        <p:spPr>
          <a:xfrm>
            <a:off x="7911736" y="2849442"/>
            <a:ext cx="4550229" cy="2585323"/>
          </a:xfrm>
          <a:prstGeom prst="rect">
            <a:avLst/>
          </a:prstGeom>
          <a:noFill/>
        </p:spPr>
        <p:txBody>
          <a:bodyPr wrap="square" rtlCol="0">
            <a:spAutoFit/>
          </a:bodyPr>
          <a:lstStyle/>
          <a:p>
            <a:r>
              <a:rPr lang="en-US" dirty="0" smtClean="0"/>
              <a:t>Now, this will give out the prediction </a:t>
            </a:r>
            <a:r>
              <a:rPr lang="en-IN" dirty="0" smtClean="0"/>
              <a:t>as:</a:t>
            </a:r>
          </a:p>
          <a:p>
            <a:endParaRPr lang="en-US" dirty="0"/>
          </a:p>
          <a:p>
            <a:r>
              <a:rPr lang="en-US" dirty="0" smtClean="0"/>
              <a:t>0 </a:t>
            </a:r>
            <a:r>
              <a:rPr lang="en-US" dirty="0" smtClean="0">
                <a:sym typeface="Wingdings" panose="05000000000000000000" pitchFamily="2" charset="2"/>
              </a:rPr>
              <a:t> PeopleSoft Resume</a:t>
            </a:r>
          </a:p>
          <a:p>
            <a:endParaRPr lang="en-US" dirty="0" smtClean="0">
              <a:sym typeface="Wingdings" panose="05000000000000000000" pitchFamily="2" charset="2"/>
            </a:endParaRPr>
          </a:p>
          <a:p>
            <a:r>
              <a:rPr lang="en-US" dirty="0" smtClean="0">
                <a:sym typeface="Wingdings" panose="05000000000000000000" pitchFamily="2" charset="2"/>
              </a:rPr>
              <a:t>1  React JS Developer</a:t>
            </a:r>
          </a:p>
          <a:p>
            <a:endParaRPr lang="en-US" dirty="0">
              <a:sym typeface="Wingdings" panose="05000000000000000000" pitchFamily="2" charset="2"/>
            </a:endParaRPr>
          </a:p>
          <a:p>
            <a:r>
              <a:rPr lang="en-US" dirty="0" smtClean="0">
                <a:sym typeface="Wingdings" panose="05000000000000000000" pitchFamily="2" charset="2"/>
              </a:rPr>
              <a:t>2  SQL Developer</a:t>
            </a:r>
          </a:p>
          <a:p>
            <a:endParaRPr lang="en-US" dirty="0">
              <a:sym typeface="Wingdings" panose="05000000000000000000" pitchFamily="2" charset="2"/>
            </a:endParaRPr>
          </a:p>
          <a:p>
            <a:r>
              <a:rPr lang="en-US" dirty="0" smtClean="0">
                <a:sym typeface="Wingdings" panose="05000000000000000000" pitchFamily="2" charset="2"/>
              </a:rPr>
              <a:t>3  Workday Resume</a:t>
            </a:r>
            <a:endParaRPr lang="en-US" dirty="0" smtClean="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884961" y="1754824"/>
            <a:ext cx="6102284" cy="4318548"/>
          </a:xfrm>
          <a:prstGeom prst="rect">
            <a:avLst/>
          </a:prstGeom>
        </p:spPr>
      </p:pic>
      <p:sp>
        <p:nvSpPr>
          <p:cNvPr id="5" name="Title 1"/>
          <p:cNvSpPr>
            <a:spLocks noGrp="1"/>
          </p:cNvSpPr>
          <p:nvPr>
            <p:ph type="title"/>
          </p:nvPr>
        </p:nvSpPr>
        <p:spPr>
          <a:xfrm>
            <a:off x="1097280" y="470263"/>
            <a:ext cx="10058400" cy="980494"/>
          </a:xfrm>
        </p:spPr>
        <p:txBody>
          <a:bodyPr/>
          <a:lstStyle/>
          <a:p>
            <a:pPr algn="ctr"/>
            <a:r>
              <a:rPr lang="en-US" dirty="0" smtClean="0"/>
              <a:t>Bar chart for 10 frequent words</a:t>
            </a:r>
            <a:endParaRPr lang="en-US" dirty="0"/>
          </a:p>
        </p:txBody>
      </p:sp>
    </p:spTree>
    <p:extLst>
      <p:ext uri="{BB962C8B-B14F-4D97-AF65-F5344CB8AC3E}">
        <p14:creationId xmlns:p14="http://schemas.microsoft.com/office/powerpoint/2010/main" val="8894880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3406" y="1997838"/>
            <a:ext cx="10058400" cy="1450757"/>
          </a:xfrm>
        </p:spPr>
        <p:txBody>
          <a:bodyPr/>
          <a:lstStyle/>
          <a:p>
            <a:r>
              <a:rPr lang="en-US" dirty="0" smtClean="0"/>
              <a:t>THANK YOU</a:t>
            </a:r>
            <a:endParaRPr lang="en-IN" dirty="0"/>
          </a:p>
        </p:txBody>
      </p:sp>
    </p:spTree>
    <p:extLst>
      <p:ext uri="{BB962C8B-B14F-4D97-AF65-F5344CB8AC3E}">
        <p14:creationId xmlns:p14="http://schemas.microsoft.com/office/powerpoint/2010/main" val="14703390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4502" y="1724297"/>
            <a:ext cx="7234077" cy="4633443"/>
          </a:xfrm>
          <a:prstGeom prst="rect">
            <a:avLst/>
          </a:prstGeom>
        </p:spPr>
      </p:pic>
      <p:sp>
        <p:nvSpPr>
          <p:cNvPr id="2" name="Title 1"/>
          <p:cNvSpPr>
            <a:spLocks noGrp="1"/>
          </p:cNvSpPr>
          <p:nvPr>
            <p:ph type="title"/>
          </p:nvPr>
        </p:nvSpPr>
        <p:spPr>
          <a:xfrm>
            <a:off x="104502" y="104503"/>
            <a:ext cx="10058400" cy="862149"/>
          </a:xfrm>
        </p:spPr>
        <p:txBody>
          <a:bodyPr/>
          <a:lstStyle/>
          <a:p>
            <a:r>
              <a:rPr lang="en-US" dirty="0" smtClean="0">
                <a:solidFill>
                  <a:schemeClr val="accent1">
                    <a:lumMod val="50000"/>
                  </a:schemeClr>
                </a:solidFill>
              </a:rPr>
              <a:t>Reading the data</a:t>
            </a:r>
            <a:endParaRPr lang="en-IN" dirty="0"/>
          </a:p>
        </p:txBody>
      </p:sp>
      <p:sp>
        <p:nvSpPr>
          <p:cNvPr id="5" name="Content Placeholder 2"/>
          <p:cNvSpPr>
            <a:spLocks noGrp="1"/>
          </p:cNvSpPr>
          <p:nvPr>
            <p:ph idx="1"/>
          </p:nvPr>
        </p:nvSpPr>
        <p:spPr>
          <a:xfrm>
            <a:off x="104502" y="1101152"/>
            <a:ext cx="10058400" cy="623145"/>
          </a:xfrm>
        </p:spPr>
        <p:txBody>
          <a:bodyPr/>
          <a:lstStyle/>
          <a:p>
            <a:pPr>
              <a:buFont typeface="Wingdings" panose="05000000000000000000" pitchFamily="2" charset="2"/>
              <a:buChar char="q"/>
            </a:pPr>
            <a:r>
              <a:rPr lang="en-US" dirty="0" smtClean="0"/>
              <a:t> All the files are read into variable “Resumes”  with column name as ‘Description’</a:t>
            </a:r>
            <a:endParaRPr lang="en-IN" dirty="0"/>
          </a:p>
        </p:txBody>
      </p:sp>
      <p:pic>
        <p:nvPicPr>
          <p:cNvPr id="6" name="Picture 5"/>
          <p:cNvPicPr>
            <a:picLocks noChangeAspect="1"/>
          </p:cNvPicPr>
          <p:nvPr/>
        </p:nvPicPr>
        <p:blipFill>
          <a:blip r:embed="rId3"/>
          <a:stretch>
            <a:fillRect/>
          </a:stretch>
        </p:blipFill>
        <p:spPr>
          <a:xfrm>
            <a:off x="7744768" y="1724297"/>
            <a:ext cx="3368121" cy="1459169"/>
          </a:xfrm>
          <a:prstGeom prst="rect">
            <a:avLst/>
          </a:prstGeom>
        </p:spPr>
      </p:pic>
      <p:sp>
        <p:nvSpPr>
          <p:cNvPr id="7" name="Content Placeholder 2"/>
          <p:cNvSpPr txBox="1"/>
          <p:nvPr/>
        </p:nvSpPr>
        <p:spPr>
          <a:xfrm>
            <a:off x="7744767" y="3495038"/>
            <a:ext cx="3368121" cy="179541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r>
              <a:rPr lang="en-US" dirty="0" smtClean="0"/>
              <a:t> A total of 77 resumes are imported and can be viewed.</a:t>
            </a:r>
          </a:p>
          <a:p>
            <a:pPr>
              <a:buFont typeface="Wingdings" panose="05000000000000000000" pitchFamily="2" charset="2"/>
              <a:buChar char="q"/>
            </a:pPr>
            <a:r>
              <a:rPr lang="en-US" dirty="0" smtClean="0"/>
              <a:t> Dropped 2 resumes of Internships.</a:t>
            </a: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572" y="235132"/>
            <a:ext cx="10058400" cy="796834"/>
          </a:xfrm>
        </p:spPr>
        <p:txBody>
          <a:bodyPr/>
          <a:lstStyle/>
          <a:p>
            <a:r>
              <a:rPr lang="en-US" dirty="0" smtClean="0">
                <a:solidFill>
                  <a:schemeClr val="accent1">
                    <a:lumMod val="50000"/>
                  </a:schemeClr>
                </a:solidFill>
              </a:rPr>
              <a:t>Exploratory Data Analysis (EDA)</a:t>
            </a:r>
            <a:endParaRPr lang="en-IN"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224374"/>
            <a:ext cx="5762171" cy="3883203"/>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5851" y="1224374"/>
            <a:ext cx="5808882" cy="3914682"/>
          </a:xfrm>
          <a:prstGeom prst="rect">
            <a:avLst/>
          </a:prstGeom>
        </p:spPr>
      </p:pic>
      <p:sp>
        <p:nvSpPr>
          <p:cNvPr id="8" name="TextBox 7"/>
          <p:cNvSpPr txBox="1"/>
          <p:nvPr/>
        </p:nvSpPr>
        <p:spPr>
          <a:xfrm>
            <a:off x="326572" y="5182419"/>
            <a:ext cx="4959530" cy="954107"/>
          </a:xfrm>
          <a:prstGeom prst="rect">
            <a:avLst/>
          </a:prstGeom>
          <a:noFill/>
        </p:spPr>
        <p:txBody>
          <a:bodyPr wrap="square" rtlCol="0">
            <a:spAutoFit/>
          </a:bodyPr>
          <a:lstStyle/>
          <a:p>
            <a:r>
              <a:rPr lang="en-US" dirty="0"/>
              <a:t>Shows the histogram with </a:t>
            </a:r>
            <a:r>
              <a:rPr lang="en-US" sz="2000" b="1" dirty="0"/>
              <a:t>total length of words </a:t>
            </a:r>
            <a:r>
              <a:rPr lang="en-US" dirty="0"/>
              <a:t>in all resumes</a:t>
            </a:r>
          </a:p>
          <a:p>
            <a:endParaRPr lang="en-IN" dirty="0"/>
          </a:p>
        </p:txBody>
      </p:sp>
      <p:sp>
        <p:nvSpPr>
          <p:cNvPr id="9" name="TextBox 8"/>
          <p:cNvSpPr txBox="1"/>
          <p:nvPr/>
        </p:nvSpPr>
        <p:spPr>
          <a:xfrm>
            <a:off x="6601689" y="5182419"/>
            <a:ext cx="4854437" cy="954107"/>
          </a:xfrm>
          <a:prstGeom prst="rect">
            <a:avLst/>
          </a:prstGeom>
          <a:noFill/>
        </p:spPr>
        <p:txBody>
          <a:bodyPr wrap="square" rtlCol="0">
            <a:spAutoFit/>
          </a:bodyPr>
          <a:lstStyle/>
          <a:p>
            <a:r>
              <a:rPr lang="en-US" dirty="0"/>
              <a:t>Shows the histogram of </a:t>
            </a:r>
            <a:r>
              <a:rPr lang="en-US" sz="2000" b="1" dirty="0"/>
              <a:t>individual word length </a:t>
            </a:r>
            <a:r>
              <a:rPr lang="en-US" dirty="0"/>
              <a:t>in all resumes</a:t>
            </a:r>
          </a:p>
          <a:p>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26572" y="587829"/>
            <a:ext cx="10058400" cy="796834"/>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smtClean="0">
                <a:solidFill>
                  <a:schemeClr val="accent1">
                    <a:lumMod val="50000"/>
                  </a:schemeClr>
                </a:solidFill>
              </a:rPr>
              <a:t>Cleaning the data</a:t>
            </a:r>
            <a:endParaRPr lang="en-IN" dirty="0"/>
          </a:p>
        </p:txBody>
      </p:sp>
      <mc:AlternateContent xmlns:mc="http://schemas.openxmlformats.org/markup-compatibility/2006" xmlns:a14="http://schemas.microsoft.com/office/drawing/2010/main">
        <mc:Choice Requires="a14">
          <p:sp>
            <p:nvSpPr>
              <p:cNvPr id="10" name="Content Placeholder 2"/>
              <p:cNvSpPr>
                <a:spLocks noGrp="1"/>
              </p:cNvSpPr>
              <p:nvPr>
                <p:ph idx="1"/>
              </p:nvPr>
            </p:nvSpPr>
            <p:spPr>
              <a:xfrm>
                <a:off x="326571" y="1727446"/>
                <a:ext cx="10685417" cy="4425160"/>
              </a:xfrm>
            </p:spPr>
            <p:txBody>
              <a:bodyPr>
                <a:normAutofit/>
              </a:bodyPr>
              <a:lstStyle/>
              <a:p>
                <a:pPr>
                  <a:lnSpc>
                    <a:spcPct val="150000"/>
                  </a:lnSpc>
                  <a:buFont typeface="Wingdings" panose="05000000000000000000" pitchFamily="2" charset="2"/>
                  <a:buChar char="q"/>
                </a:pPr>
                <a:r>
                  <a:rPr lang="en-US" dirty="0" smtClean="0"/>
                  <a:t> Defining a function to clean the data which takes care of the following:</a:t>
                </a:r>
              </a:p>
              <a:p>
                <a:pPr lvl="1">
                  <a:lnSpc>
                    <a:spcPct val="150000"/>
                  </a:lnSpc>
                  <a:buFont typeface="Wingdings" panose="05000000000000000000" pitchFamily="2" charset="2"/>
                  <a:buChar char="q"/>
                </a:pPr>
                <a:r>
                  <a:rPr lang="en-US" dirty="0" smtClean="0"/>
                  <a:t> Lower cases all the words.</a:t>
                </a:r>
              </a:p>
              <a:p>
                <a:pPr lvl="1">
                  <a:lnSpc>
                    <a:spcPct val="150000"/>
                  </a:lnSpc>
                  <a:buFont typeface="Wingdings" panose="05000000000000000000" pitchFamily="2" charset="2"/>
                  <a:buChar char="q"/>
                </a:pPr>
                <a:r>
                  <a:rPr lang="en-US" dirty="0"/>
                  <a:t> This function removes the special characters such as (@,#,%,$,* etc</a:t>
                </a:r>
                <a:r>
                  <a:rPr lang="en-US" dirty="0" smtClean="0"/>
                  <a:t>.,).</a:t>
                </a:r>
              </a:p>
              <a:p>
                <a:pPr lvl="1">
                  <a:lnSpc>
                    <a:spcPct val="150000"/>
                  </a:lnSpc>
                  <a:buFont typeface="Wingdings" panose="05000000000000000000" pitchFamily="2" charset="2"/>
                  <a:buChar char="q"/>
                </a:pPr>
                <a:r>
                  <a:rPr lang="en-US" dirty="0" smtClean="0"/>
                  <a:t> Removes the alpha-numeric characters such as (</a:t>
                </a:r>
                <a14:m>
                  <m:oMath xmlns:m="http://schemas.openxmlformats.org/officeDocument/2006/math">
                    <m:r>
                      <m:rPr>
                        <m:sty m:val="p"/>
                      </m:rPr>
                      <a:rPr lang="el-GR" i="1" smtClean="0">
                        <a:latin typeface="Cambria Math" panose="02040503050406030204" pitchFamily="18" charset="0"/>
                      </a:rPr>
                      <m:t>α</m:t>
                    </m:r>
                    <m:r>
                      <a:rPr lang="en-US" b="0" i="1" smtClean="0">
                        <a:latin typeface="Cambria Math" panose="02040503050406030204" pitchFamily="18" charset="0"/>
                      </a:rPr>
                      <m:t>,</m:t>
                    </m:r>
                    <m:r>
                      <a:rPr lang="el-GR" i="1" smtClean="0">
                        <a:latin typeface="Cambria Math" panose="02040503050406030204" pitchFamily="18" charset="0"/>
                      </a:rPr>
                      <m:t>µ</m:t>
                    </m:r>
                    <m:r>
                      <a:rPr lang="en-US" b="0" i="1" smtClean="0">
                        <a:latin typeface="Cambria Math" panose="02040503050406030204" pitchFamily="18" charset="0"/>
                      </a:rPr>
                      <m:t>,</m:t>
                    </m:r>
                    <m:r>
                      <m:rPr>
                        <m:sty m:val="p"/>
                      </m:rPr>
                      <a:rPr lang="el-GR" i="1" smtClean="0">
                        <a:latin typeface="Cambria Math" panose="02040503050406030204" pitchFamily="18" charset="0"/>
                      </a:rPr>
                      <m:t>σ</m:t>
                    </m:r>
                    <m:r>
                      <a:rPr lang="en-US" b="0" i="1" smtClean="0">
                        <a:latin typeface="Cambria Math" panose="02040503050406030204" pitchFamily="18" charset="0"/>
                      </a:rPr>
                      <m:t>,</m:t>
                    </m:r>
                    <m:r>
                      <a:rPr lang="el-GR" i="1" smtClean="0">
                        <a:latin typeface="Cambria Math" panose="02040503050406030204" pitchFamily="18" charset="0"/>
                      </a:rPr>
                      <m:t>~</m:t>
                    </m:r>
                    <m:r>
                      <a:rPr lang="en-US" b="0" i="1" smtClean="0">
                        <a:latin typeface="Cambria Math" panose="02040503050406030204" pitchFamily="18" charset="0"/>
                      </a:rPr>
                      <m:t>)</m:t>
                    </m:r>
                  </m:oMath>
                </a14:m>
                <a:r>
                  <a:rPr lang="en-US" dirty="0" smtClean="0"/>
                  <a:t>.</a:t>
                </a:r>
              </a:p>
              <a:p>
                <a:pPr lvl="1">
                  <a:lnSpc>
                    <a:spcPct val="150000"/>
                  </a:lnSpc>
                  <a:buFont typeface="Wingdings" panose="05000000000000000000" pitchFamily="2" charset="2"/>
                  <a:buChar char="q"/>
                </a:pPr>
                <a:r>
                  <a:rPr lang="en-US" dirty="0"/>
                  <a:t> </a:t>
                </a:r>
                <a:r>
                  <a:rPr lang="en-US" dirty="0" smtClean="0"/>
                  <a:t>Pull out the punctuation marks from the text (, ,‘’, “”, !).</a:t>
                </a:r>
              </a:p>
              <a:p>
                <a:pPr lvl="1">
                  <a:lnSpc>
                    <a:spcPct val="150000"/>
                  </a:lnSpc>
                  <a:buFont typeface="Wingdings" panose="05000000000000000000" pitchFamily="2" charset="2"/>
                  <a:buChar char="q"/>
                </a:pPr>
                <a:r>
                  <a:rPr lang="en-US" dirty="0"/>
                  <a:t> </a:t>
                </a:r>
                <a:r>
                  <a:rPr lang="en-US" dirty="0" smtClean="0"/>
                  <a:t>Gets rid off the single characters which are left out after pulling out punctuations.</a:t>
                </a:r>
              </a:p>
              <a:p>
                <a:pPr lvl="2">
                  <a:lnSpc>
                    <a:spcPct val="150000"/>
                  </a:lnSpc>
                  <a:buFont typeface="Wingdings" panose="05000000000000000000" pitchFamily="2" charset="2"/>
                  <a:buChar char="q"/>
                </a:pPr>
                <a:r>
                  <a:rPr lang="en-US" sz="1800" dirty="0" smtClean="0"/>
                  <a:t>For example in a text </a:t>
                </a:r>
                <a:r>
                  <a:rPr lang="en-US" sz="1800" b="1" dirty="0" smtClean="0"/>
                  <a:t>Adam’s </a:t>
                </a:r>
                <a:r>
                  <a:rPr lang="en-US" sz="1800" dirty="0" smtClean="0"/>
                  <a:t>after removing the punctuation comes out to be </a:t>
                </a:r>
                <a:r>
                  <a:rPr lang="en-US" sz="1800" b="1" dirty="0" smtClean="0"/>
                  <a:t>Adam s</a:t>
                </a:r>
              </a:p>
              <a:p>
                <a:pPr lvl="2">
                  <a:lnSpc>
                    <a:spcPct val="150000"/>
                  </a:lnSpc>
                  <a:buFont typeface="Wingdings" panose="05000000000000000000" pitchFamily="2" charset="2"/>
                  <a:buChar char="q"/>
                </a:pPr>
                <a:r>
                  <a:rPr lang="en-US" sz="1800" dirty="0" smtClean="0"/>
                  <a:t>Here </a:t>
                </a:r>
                <a:r>
                  <a:rPr lang="en-US" sz="1800" b="1" dirty="0" smtClean="0"/>
                  <a:t>s </a:t>
                </a:r>
                <a:r>
                  <a:rPr lang="en-US" sz="1800" dirty="0" smtClean="0"/>
                  <a:t>has no meaning, so they are removed.</a:t>
                </a:r>
              </a:p>
            </p:txBody>
          </p:sp>
        </mc:Choice>
        <mc:Fallback xmlns="">
          <p:sp>
            <p:nvSpPr>
              <p:cNvPr id="10" name="Content Placeholder 2"/>
              <p:cNvSpPr>
                <a:spLocks noRot="1" noChangeAspect="1" noMove="1" noResize="1" noEditPoints="1" noAdjustHandles="1" noChangeArrowheads="1" noChangeShapeType="1" noTextEdit="1"/>
              </p:cNvSpPr>
              <p:nvPr>
                <p:ph idx="1"/>
              </p:nvPr>
            </p:nvSpPr>
            <p:spPr>
              <a:xfrm>
                <a:off x="326571" y="1727446"/>
                <a:ext cx="10685417" cy="4425160"/>
              </a:xfrm>
              <a:blipFill rotWithShape="1">
                <a:blip r:embed="rId2"/>
                <a:stretch>
                  <a:fillRect l="-2" t="-6" r="4" b="2"/>
                </a:stretch>
              </a:blipFill>
            </p:spPr>
            <p:txBody>
              <a:bodyPr/>
              <a:lstStyle/>
              <a:p>
                <a:r>
                  <a:rPr lang="en-US" alt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a:xfrm>
            <a:off x="326572" y="705395"/>
            <a:ext cx="10058400" cy="796834"/>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smtClean="0">
                <a:solidFill>
                  <a:schemeClr val="accent1">
                    <a:lumMod val="50000"/>
                  </a:schemeClr>
                </a:solidFill>
              </a:rPr>
              <a:t>Stop Words</a:t>
            </a:r>
            <a:endParaRPr lang="en-IN" dirty="0"/>
          </a:p>
        </p:txBody>
      </p:sp>
      <p:pic>
        <p:nvPicPr>
          <p:cNvPr id="6" name="Picture 5"/>
          <p:cNvPicPr>
            <a:picLocks noChangeAspect="1"/>
          </p:cNvPicPr>
          <p:nvPr/>
        </p:nvPicPr>
        <p:blipFill>
          <a:blip r:embed="rId2"/>
          <a:stretch>
            <a:fillRect/>
          </a:stretch>
        </p:blipFill>
        <p:spPr>
          <a:xfrm>
            <a:off x="326572" y="3200400"/>
            <a:ext cx="5726441" cy="2105526"/>
          </a:xfrm>
          <a:prstGeom prst="rect">
            <a:avLst/>
          </a:prstGeom>
        </p:spPr>
      </p:pic>
      <p:sp>
        <p:nvSpPr>
          <p:cNvPr id="7" name="Content Placeholder 2"/>
          <p:cNvSpPr txBox="1"/>
          <p:nvPr/>
        </p:nvSpPr>
        <p:spPr>
          <a:xfrm>
            <a:off x="6596743" y="3200400"/>
            <a:ext cx="4572000" cy="242969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a:lstStyle>
          <a:p>
            <a:pPr>
              <a:lnSpc>
                <a:spcPct val="150000"/>
              </a:lnSpc>
              <a:buFont typeface="Wingdings" panose="05000000000000000000" pitchFamily="2" charset="2"/>
              <a:buChar char="q"/>
            </a:pPr>
            <a:r>
              <a:rPr lang="en-US" dirty="0" smtClean="0"/>
              <a:t> Using NLTK library we have imported stop words in </a:t>
            </a:r>
            <a:r>
              <a:rPr lang="en-US" b="1" dirty="0" smtClean="0"/>
              <a:t>English </a:t>
            </a:r>
            <a:r>
              <a:rPr lang="en-US" dirty="0" smtClean="0"/>
              <a:t>language.</a:t>
            </a:r>
          </a:p>
          <a:p>
            <a:pPr>
              <a:lnSpc>
                <a:spcPct val="150000"/>
              </a:lnSpc>
              <a:buFont typeface="Wingdings" panose="05000000000000000000" pitchFamily="2" charset="2"/>
              <a:buChar char="q"/>
            </a:pPr>
            <a:r>
              <a:rPr lang="en-US" dirty="0"/>
              <a:t> </a:t>
            </a:r>
            <a:r>
              <a:rPr lang="en-US" dirty="0" smtClean="0"/>
              <a:t>We have extended our stop words list as shown in the code.</a:t>
            </a:r>
          </a:p>
          <a:p>
            <a:pPr>
              <a:buFont typeface="Wingdings" panose="05000000000000000000" pitchFamily="2" charset="2"/>
              <a:buChar char="q"/>
            </a:pPr>
            <a:endParaRPr lang="en-IN" b="1" dirty="0"/>
          </a:p>
        </p:txBody>
      </p:sp>
      <p:sp>
        <p:nvSpPr>
          <p:cNvPr id="8" name="Content Placeholder 2"/>
          <p:cNvSpPr>
            <a:spLocks noGrp="1"/>
          </p:cNvSpPr>
          <p:nvPr>
            <p:ph idx="1"/>
          </p:nvPr>
        </p:nvSpPr>
        <p:spPr>
          <a:xfrm>
            <a:off x="326572" y="1945398"/>
            <a:ext cx="10058400" cy="1255002"/>
          </a:xfrm>
        </p:spPr>
        <p:txBody>
          <a:bodyPr/>
          <a:lstStyle/>
          <a:p>
            <a:pPr>
              <a:buFont typeface="Wingdings" panose="05000000000000000000" pitchFamily="2" charset="2"/>
              <a:buChar char="q"/>
            </a:pPr>
            <a:r>
              <a:rPr lang="en-US" dirty="0" smtClean="0"/>
              <a:t> These are a set of commonly used words which don’t provide useful information for our text.</a:t>
            </a:r>
          </a:p>
          <a:p>
            <a:pPr>
              <a:buFont typeface="Wingdings" panose="05000000000000000000" pitchFamily="2" charset="2"/>
              <a:buChar char="q"/>
            </a:pPr>
            <a:r>
              <a:rPr lang="en-US" dirty="0" smtClean="0"/>
              <a:t> Eliminating such words allows us to focus more important text.</a:t>
            </a:r>
          </a:p>
          <a:p>
            <a:pPr>
              <a:buFont typeface="Wingdings" panose="05000000000000000000" pitchFamily="2" charset="2"/>
              <a:buChar char="q"/>
            </a:pP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26572" y="235132"/>
            <a:ext cx="10058400" cy="796834"/>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smtClean="0">
                <a:solidFill>
                  <a:schemeClr val="accent1">
                    <a:lumMod val="50000"/>
                  </a:schemeClr>
                </a:solidFill>
              </a:rPr>
              <a:t>Exploratory Data Analysis (EDA)</a:t>
            </a:r>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943" y="1300779"/>
            <a:ext cx="6061166" cy="5182297"/>
          </a:xfrm>
          <a:prstGeom prst="rect">
            <a:avLst/>
          </a:prstGeom>
        </p:spPr>
      </p:pic>
      <p:sp>
        <p:nvSpPr>
          <p:cNvPr id="7" name="Content Placeholder 2"/>
          <p:cNvSpPr txBox="1"/>
          <p:nvPr/>
        </p:nvSpPr>
        <p:spPr>
          <a:xfrm>
            <a:off x="6648995" y="1750423"/>
            <a:ext cx="4572000" cy="329184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a:lstStyle>
          <a:p>
            <a:pPr>
              <a:lnSpc>
                <a:spcPct val="150000"/>
              </a:lnSpc>
              <a:buFont typeface="Wingdings" panose="05000000000000000000" pitchFamily="2" charset="2"/>
              <a:buChar char="q"/>
            </a:pPr>
            <a:r>
              <a:rPr lang="en-US" dirty="0" smtClean="0"/>
              <a:t> These are the top 10 frequent words in the given resumes after removing the stop words.</a:t>
            </a:r>
          </a:p>
          <a:p>
            <a:pPr>
              <a:lnSpc>
                <a:spcPct val="150000"/>
              </a:lnSpc>
              <a:buFont typeface="Wingdings" panose="05000000000000000000" pitchFamily="2" charset="2"/>
              <a:buChar char="q"/>
            </a:pPr>
            <a:r>
              <a:rPr lang="en-US" dirty="0"/>
              <a:t> </a:t>
            </a:r>
            <a:r>
              <a:rPr lang="en-US" dirty="0" smtClean="0"/>
              <a:t>Most frequent word in all the resumes is ‘</a:t>
            </a:r>
            <a:r>
              <a:rPr lang="en-US" b="1" dirty="0" smtClean="0"/>
              <a:t>Experience’ </a:t>
            </a:r>
            <a:r>
              <a:rPr lang="en-US" dirty="0" smtClean="0"/>
              <a:t>with almost more than 550 times. </a:t>
            </a:r>
          </a:p>
          <a:p>
            <a:pPr>
              <a:buFont typeface="Wingdings" panose="05000000000000000000" pitchFamily="2" charset="2"/>
              <a:buChar char="q"/>
            </a:pPr>
            <a:endParaRPr lang="en-IN"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68" y="1645920"/>
            <a:ext cx="4674665" cy="4776288"/>
          </a:xfrm>
          <a:prstGeom prst="rect">
            <a:avLst/>
          </a:prstGeom>
        </p:spPr>
      </p:pic>
      <p:sp>
        <p:nvSpPr>
          <p:cNvPr id="5" name="Content Placeholder 2"/>
          <p:cNvSpPr txBox="1"/>
          <p:nvPr/>
        </p:nvSpPr>
        <p:spPr>
          <a:xfrm>
            <a:off x="401513" y="248194"/>
            <a:ext cx="4674665" cy="329184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a:lstStyle>
          <a:p>
            <a:pPr>
              <a:lnSpc>
                <a:spcPct val="150000"/>
              </a:lnSpc>
              <a:buFont typeface="Wingdings" panose="05000000000000000000" pitchFamily="2" charset="2"/>
              <a:buChar char="q"/>
            </a:pPr>
            <a:r>
              <a:rPr lang="en-US" dirty="0" smtClean="0"/>
              <a:t> Out of all the resumes, this bar chart shows the </a:t>
            </a:r>
            <a:r>
              <a:rPr lang="en-US" b="1" dirty="0" smtClean="0"/>
              <a:t>count (each category) </a:t>
            </a:r>
            <a:r>
              <a:rPr lang="en-US" dirty="0" smtClean="0"/>
              <a:t>of resumes</a:t>
            </a:r>
          </a:p>
          <a:p>
            <a:pPr marL="0" indent="0">
              <a:buNone/>
            </a:pPr>
            <a:endParaRPr lang="en-IN" b="1" dirty="0"/>
          </a:p>
        </p:txBody>
      </p:sp>
      <p:sp>
        <p:nvSpPr>
          <p:cNvPr id="6" name="Content Placeholder 2"/>
          <p:cNvSpPr txBox="1"/>
          <p:nvPr/>
        </p:nvSpPr>
        <p:spPr>
          <a:xfrm>
            <a:off x="6745707" y="248194"/>
            <a:ext cx="4674665" cy="329184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a:lstStyle>
          <a:p>
            <a:pPr>
              <a:lnSpc>
                <a:spcPct val="150000"/>
              </a:lnSpc>
              <a:buFont typeface="Wingdings" panose="05000000000000000000" pitchFamily="2" charset="2"/>
              <a:buChar char="q"/>
            </a:pPr>
            <a:r>
              <a:rPr lang="en-US" dirty="0" smtClean="0"/>
              <a:t> Out of all the resumes, this pie chart shows the </a:t>
            </a:r>
            <a:r>
              <a:rPr lang="en-US" b="1" dirty="0" smtClean="0"/>
              <a:t>percentage (each category) </a:t>
            </a:r>
            <a:r>
              <a:rPr lang="en-US" dirty="0" smtClean="0"/>
              <a:t>of resumes</a:t>
            </a:r>
          </a:p>
          <a:p>
            <a:pPr marL="0" indent="0">
              <a:buNone/>
            </a:pPr>
            <a:endParaRPr lang="en-IN" b="1"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6623" y="1645920"/>
            <a:ext cx="6134905" cy="3709851"/>
          </a:xfrm>
          <a:prstGeom prst="rect">
            <a:avLst/>
          </a:prstGeom>
        </p:spPr>
      </p:pic>
    </p:spTree>
  </p:cSld>
  <p:clrMapOvr>
    <a:masterClrMapping/>
  </p:clrMapOvr>
</p:sld>
</file>

<file path=ppt/theme/theme1.xml><?xml version="1.0" encoding="utf-8"?>
<a:theme xmlns:a="http://schemas.openxmlformats.org/drawingml/2006/main" name="Retrospect">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9</TotalTime>
  <Words>1747</Words>
  <Application>Microsoft Office PowerPoint</Application>
  <PresentationFormat>Widescreen</PresentationFormat>
  <Paragraphs>93</Paragraphs>
  <Slides>35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Bahnschrift</vt:lpstr>
      <vt:lpstr>Bahnschrift Light</vt:lpstr>
      <vt:lpstr>Calibri</vt:lpstr>
      <vt:lpstr>Calibri Light</vt:lpstr>
      <vt:lpstr>Cambria Math</vt:lpstr>
      <vt:lpstr>Wingdings</vt:lpstr>
      <vt:lpstr>Retrospect</vt:lpstr>
      <vt:lpstr>RESUME CLASSIFICATION USING PYTHON  PROJECT GUIDE: ADVAITH REDDY MENTOR: NATARAJAN SENGUTTUVAN  P-145 Group2    </vt:lpstr>
      <vt:lpstr>Introduction to NLP</vt:lpstr>
      <vt:lpstr>Importing the data</vt:lpstr>
      <vt:lpstr>Reading the data</vt:lpstr>
      <vt:lpstr>Exploratory Data Analysis (EDA)</vt:lpstr>
      <vt:lpstr>PowerPoint Presentation</vt:lpstr>
      <vt:lpstr>PowerPoint Presentation</vt:lpstr>
      <vt:lpstr>PowerPoint Presentation</vt:lpstr>
      <vt:lpstr>PowerPoint Presentation</vt:lpstr>
      <vt:lpstr>PowerPoint Presentation</vt:lpstr>
      <vt:lpstr>PowerPoint Presentation</vt:lpstr>
      <vt:lpstr>Text Pre-processing</vt:lpstr>
      <vt:lpstr>Stemming</vt:lpstr>
      <vt:lpstr>Lemmatization</vt:lpstr>
      <vt:lpstr>POS Tagging</vt:lpstr>
      <vt:lpstr>Naive Bayes</vt:lpstr>
      <vt:lpstr>Support Vector Machine - SVM</vt:lpstr>
      <vt:lpstr>Logistic Regression</vt:lpstr>
      <vt:lpstr>Random Forest</vt:lpstr>
      <vt:lpstr>K-neighbours</vt:lpstr>
      <vt:lpstr>Decision Tree</vt:lpstr>
      <vt:lpstr>PowerPoint Presentation</vt:lpstr>
      <vt:lpstr>PowerPoint Presentation</vt:lpstr>
      <vt:lpstr>Summarization</vt:lpstr>
      <vt:lpstr>PowerPoint Presentation</vt:lpstr>
      <vt:lpstr>PowerPoint Presentation</vt:lpstr>
      <vt:lpstr>PowerPoint Presentation</vt:lpstr>
      <vt:lpstr>Extracting Features</vt:lpstr>
      <vt:lpstr>PowerPoint Presentation</vt:lpstr>
      <vt:lpstr>Location Tagger</vt:lpstr>
      <vt:lpstr>PowerPoint Presentation</vt:lpstr>
      <vt:lpstr>Model Accuracies</vt:lpstr>
      <vt:lpstr>Deployment</vt:lpstr>
      <vt:lpstr>Bar chart for 10 frequent words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Resume Classification using Python  Project Guide: Advaith Reddy Mentor: Natarajan Senguttuvan  P-145 Group2</dc:title>
  <dc:creator>Microsoft account</dc:creator>
  <cp:lastModifiedBy>Microsoft account</cp:lastModifiedBy>
  <cp:revision>23</cp:revision>
  <dcterms:created xsi:type="dcterms:W3CDTF">2022-09-01T15:06:00Z</dcterms:created>
  <dcterms:modified xsi:type="dcterms:W3CDTF">2022-09-10T11:15:51Z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BD798DB86E4B4D8898204CC8D3F4414B</vt:lpwstr>
  </property>
  <property fmtid="{D5CDD505-2E9C-101B-9397-08002B2CF9AE}" pid="3" name="KSOProductBuildVer">
    <vt:lpwstr>1033-11.2.0.11306</vt:lpwstr>
  </property>
</Properties>
</file>